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1pPr>
    <a:lvl2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2pPr>
    <a:lvl3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3pPr>
    <a:lvl4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4pPr>
    <a:lvl5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5pPr>
    <a:lvl6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6pPr>
    <a:lvl7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7pPr>
    <a:lvl8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8pPr>
    <a:lvl9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7D39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254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AAAAA">
              <a:alpha val="38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8A8F">
              <a:alpha val="7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BF8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8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AAAA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24"/>
  </p:normalViewPr>
  <p:slideViewPr>
    <p:cSldViewPr snapToGrid="0" snapToObjects="1">
      <p:cViewPr varScale="1">
        <p:scale>
          <a:sx n="53" d="100"/>
          <a:sy n="53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340100" y="2476500"/>
            <a:ext cx="19202400" cy="4394200"/>
          </a:xfrm>
          <a:prstGeom prst="rect">
            <a:avLst/>
          </a:prstGeom>
        </p:spPr>
        <p:txBody>
          <a:bodyPr anchor="b"/>
          <a:lstStyle>
            <a:lvl1pPr>
              <a:defRPr sz="13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40100" y="7073900"/>
            <a:ext cx="19202400" cy="218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58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58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58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58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>
            <a:spLocks noGrp="1"/>
          </p:cNvSpPr>
          <p:nvPr>
            <p:ph type="pic" sz="half" idx="13"/>
          </p:nvPr>
        </p:nvSpPr>
        <p:spPr>
          <a:xfrm>
            <a:off x="13458676" y="5453039"/>
            <a:ext cx="9911203" cy="806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Image"/>
          <p:cNvSpPr>
            <a:spLocks noGrp="1"/>
          </p:cNvSpPr>
          <p:nvPr>
            <p:ph type="pic" sz="quarter" idx="14"/>
          </p:nvPr>
        </p:nvSpPr>
        <p:spPr>
          <a:xfrm>
            <a:off x="13506450" y="-275167"/>
            <a:ext cx="9795934" cy="6527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Image"/>
          <p:cNvSpPr>
            <a:spLocks noGrp="1"/>
          </p:cNvSpPr>
          <p:nvPr>
            <p:ph type="pic" idx="15"/>
          </p:nvPr>
        </p:nvSpPr>
        <p:spPr>
          <a:xfrm>
            <a:off x="-4292600" y="1066800"/>
            <a:ext cx="17395723" cy="1157323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3048000" y="8953500"/>
            <a:ext cx="19621500" cy="67373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825500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112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3048000" y="6013450"/>
            <a:ext cx="196215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340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mage"/>
          <p:cNvSpPr>
            <a:spLocks noGrp="1"/>
          </p:cNvSpPr>
          <p:nvPr>
            <p:ph type="pic" idx="13"/>
          </p:nvPr>
        </p:nvSpPr>
        <p:spPr>
          <a:xfrm>
            <a:off x="-165100" y="-647700"/>
            <a:ext cx="24644363" cy="16395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55138723_2910x1937.jpeg"/>
          <p:cNvSpPr>
            <a:spLocks noGrp="1"/>
          </p:cNvSpPr>
          <p:nvPr>
            <p:ph type="pic" sz="half" idx="13"/>
          </p:nvPr>
        </p:nvSpPr>
        <p:spPr>
          <a:xfrm>
            <a:off x="7033080" y="647657"/>
            <a:ext cx="11718512" cy="779623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340100" y="8470900"/>
            <a:ext cx="19202400" cy="2844800"/>
          </a:xfrm>
          <a:prstGeom prst="rect">
            <a:avLst/>
          </a:prstGeom>
        </p:spPr>
        <p:txBody>
          <a:bodyPr/>
          <a:lstStyle>
            <a:lvl1pPr>
              <a:defRPr sz="132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40100" y="11049000"/>
            <a:ext cx="19202400" cy="2070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58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58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58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58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3340100" y="5041900"/>
            <a:ext cx="19202400" cy="3644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155138723_2910x1937.jpeg"/>
          <p:cNvSpPr>
            <a:spLocks noGrp="1"/>
          </p:cNvSpPr>
          <p:nvPr>
            <p:ph type="pic" idx="13"/>
          </p:nvPr>
        </p:nvSpPr>
        <p:spPr>
          <a:xfrm>
            <a:off x="5538061" y="314910"/>
            <a:ext cx="18189426" cy="1210128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2070100" y="2806700"/>
            <a:ext cx="11201400" cy="4394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070100" y="7391400"/>
            <a:ext cx="11201400" cy="4927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3048000" y="381000"/>
            <a:ext cx="18288000" cy="3644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3594100" y="5041900"/>
            <a:ext cx="18288000" cy="3644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idx="1"/>
          </p:nvPr>
        </p:nvSpPr>
        <p:spPr>
          <a:xfrm>
            <a:off x="3594100" y="3860800"/>
            <a:ext cx="18288000" cy="82169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155138723_2910x1937.jpeg"/>
          <p:cNvSpPr>
            <a:spLocks noGrp="1"/>
          </p:cNvSpPr>
          <p:nvPr>
            <p:ph type="pic" sz="half" idx="13"/>
          </p:nvPr>
        </p:nvSpPr>
        <p:spPr>
          <a:xfrm>
            <a:off x="10287756" y="4010104"/>
            <a:ext cx="11949941" cy="7950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594100" y="3860800"/>
            <a:ext cx="8877300" cy="8216900"/>
          </a:xfrm>
          <a:prstGeom prst="rect">
            <a:avLst/>
          </a:prstGeom>
        </p:spPr>
        <p:txBody>
          <a:bodyPr/>
          <a:lstStyle>
            <a:lvl1pPr marL="622300" indent="-622300">
              <a:spcBef>
                <a:spcPts val="5600"/>
              </a:spcBef>
              <a:buBlip>
                <a:blip r:embed="rId2"/>
              </a:buBlip>
              <a:defRPr sz="4200"/>
            </a:lvl1pPr>
            <a:lvl2pPr marL="1244600" indent="-622300">
              <a:spcBef>
                <a:spcPts val="5600"/>
              </a:spcBef>
              <a:buBlip>
                <a:blip r:embed="rId2"/>
              </a:buBlip>
              <a:defRPr sz="4200"/>
            </a:lvl2pPr>
            <a:lvl3pPr marL="1866900" indent="-622300">
              <a:spcBef>
                <a:spcPts val="5600"/>
              </a:spcBef>
              <a:buBlip>
                <a:blip r:embed="rId2"/>
              </a:buBlip>
              <a:defRPr sz="4200"/>
            </a:lvl3pPr>
            <a:lvl4pPr marL="2489200" indent="-622300">
              <a:spcBef>
                <a:spcPts val="5600"/>
              </a:spcBef>
              <a:buBlip>
                <a:blip r:embed="rId2"/>
              </a:buBlip>
              <a:defRPr sz="4200"/>
            </a:lvl4pPr>
            <a:lvl5pPr marL="3111500" indent="-622300">
              <a:spcBef>
                <a:spcPts val="5600"/>
              </a:spcBef>
              <a:buBlip>
                <a:blip r:embed="rId2"/>
              </a:buBlip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Pho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155138723_2910x1937.jpeg"/>
          <p:cNvSpPr>
            <a:spLocks noGrp="1"/>
          </p:cNvSpPr>
          <p:nvPr>
            <p:ph type="pic" sz="half" idx="13"/>
          </p:nvPr>
        </p:nvSpPr>
        <p:spPr>
          <a:xfrm>
            <a:off x="11458720" y="2915886"/>
            <a:ext cx="11788123" cy="784254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2070100" y="2806700"/>
            <a:ext cx="11544300" cy="4394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070100" y="7391400"/>
            <a:ext cx="11544300" cy="4013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2.jpeg"/><Relationship Id="rId1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3581400" y="2349500"/>
            <a:ext cx="18288000" cy="901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594100" y="215900"/>
            <a:ext cx="18288000" cy="364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23893" y="12945743"/>
            <a:ext cx="509728" cy="5372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2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sz="94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sz="94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sz="94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sz="94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sz="94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sz="94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sz="94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sz="94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sz="9400" b="0" i="0" u="none" strike="noStrike" cap="none" spc="0" baseline="0"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titleStyle>
    <p:bodyStyle>
      <a:lvl1pPr marL="787399" marR="0" indent="-787399" algn="l" defTabSz="647700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17"/>
        </a:buBlip>
        <a:tabLst/>
        <a:defRPr sz="5600" b="0" i="0" u="none" strike="noStrike" cap="none" spc="0" baseline="0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1pPr>
      <a:lvl2pPr marL="1574800" marR="0" indent="-787400" algn="l" defTabSz="647700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17"/>
        </a:buBlip>
        <a:tabLst/>
        <a:defRPr sz="5600" b="0" i="0" u="none" strike="noStrike" cap="none" spc="0" baseline="0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2pPr>
      <a:lvl3pPr marL="2362200" marR="0" indent="-787400" algn="l" defTabSz="647700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17"/>
        </a:buBlip>
        <a:tabLst/>
        <a:defRPr sz="5600" b="0" i="0" u="none" strike="noStrike" cap="none" spc="0" baseline="0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3pPr>
      <a:lvl4pPr marL="3149600" marR="0" indent="-787400" algn="l" defTabSz="647700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17"/>
        </a:buBlip>
        <a:tabLst/>
        <a:defRPr sz="5600" b="0" i="0" u="none" strike="noStrike" cap="none" spc="0" baseline="0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4pPr>
      <a:lvl5pPr marL="3937000" marR="0" indent="-787400" algn="l" defTabSz="647700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17"/>
        </a:buBlip>
        <a:tabLst/>
        <a:defRPr sz="5600" b="0" i="0" u="none" strike="noStrike" cap="none" spc="0" baseline="0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5pPr>
      <a:lvl6pPr marL="4724400" marR="0" indent="-787400" algn="l" defTabSz="647700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17"/>
        </a:buBlip>
        <a:tabLst/>
        <a:defRPr sz="5600" b="0" i="0" u="none" strike="noStrike" cap="none" spc="0" baseline="0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6pPr>
      <a:lvl7pPr marL="5511800" marR="0" indent="-787400" algn="l" defTabSz="647700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17"/>
        </a:buBlip>
        <a:tabLst/>
        <a:defRPr sz="5600" b="0" i="0" u="none" strike="noStrike" cap="none" spc="0" baseline="0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7pPr>
      <a:lvl8pPr marL="6299200" marR="0" indent="-787400" algn="l" defTabSz="647700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17"/>
        </a:buBlip>
        <a:tabLst/>
        <a:defRPr sz="5600" b="0" i="0" u="none" strike="noStrike" cap="none" spc="0" baseline="0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8pPr>
      <a:lvl9pPr marL="7086600" marR="0" indent="-787400" algn="l" defTabSz="647700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17"/>
        </a:buBlip>
        <a:tabLst/>
        <a:defRPr sz="5600" b="0" i="0" u="none" strike="noStrike" cap="none" spc="0" baseline="0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9pPr>
    </p:bodyStyle>
    <p:otherStyle>
      <a:lvl1pPr marL="0" marR="0" indent="0" algn="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228600" algn="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457200" algn="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685800" algn="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914400" algn="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1143000" algn="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1371600" algn="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1600200" algn="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1828800" algn="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rug-target interaction prediction using Edge2vec Algorithm on the heterogeneous network via SVM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40436">
              <a:tabLst>
                <a:tab pos="1422400" algn="l"/>
              </a:tabLst>
              <a:defRPr sz="8976">
                <a:solidFill>
                  <a:schemeClr val="accent6">
                    <a:hueOff val="-660000"/>
                    <a:satOff val="8439"/>
                    <a:lumOff val="-19222"/>
                  </a:schemeClr>
                </a:solidFill>
                <a:effectLst>
                  <a:outerShdw blurRad="17272" dist="17272" dir="2700000" rotWithShape="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r>
              <a:t>Drug-target interaction prediction using Edge2vec Algorithm on the heterogeneous network via SVM </a:t>
            </a:r>
            <a:endParaRPr sz="816"/>
          </a:p>
        </p:txBody>
      </p:sp>
      <p:sp>
        <p:nvSpPr>
          <p:cNvPr id="138" name="Authors…"/>
          <p:cNvSpPr txBox="1">
            <a:spLocks noGrp="1"/>
          </p:cNvSpPr>
          <p:nvPr>
            <p:ph type="subTitle" sz="half" idx="1"/>
          </p:nvPr>
        </p:nvSpPr>
        <p:spPr>
          <a:xfrm>
            <a:off x="3210910" y="7097642"/>
            <a:ext cx="19460780" cy="663787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defRPr sz="4500">
                <a:solidFill>
                  <a:schemeClr val="accent6">
                    <a:hueOff val="-660000"/>
                    <a:satOff val="8439"/>
                    <a:lumOff val="-19222"/>
                  </a:schemeClr>
                </a:solidFill>
              </a:defRPr>
            </a:pPr>
            <a:endParaRPr/>
          </a:p>
          <a:p>
            <a:pPr>
              <a:defRPr sz="4500">
                <a:solidFill>
                  <a:schemeClr val="accent6">
                    <a:hueOff val="-660000"/>
                    <a:satOff val="8439"/>
                    <a:lumOff val="-19222"/>
                  </a:schemeClr>
                </a:solidFill>
              </a:defRPr>
            </a:pPr>
            <a:r>
              <a:t>Authors</a:t>
            </a:r>
          </a:p>
          <a:p>
            <a:pPr>
              <a:defRPr sz="4500">
                <a:solidFill>
                  <a:schemeClr val="accent6">
                    <a:hueOff val="-660000"/>
                    <a:satOff val="8439"/>
                    <a:lumOff val="-19222"/>
                  </a:schemeClr>
                </a:solidFill>
              </a:defRPr>
            </a:pPr>
            <a:r>
              <a:t>Fatemeh Fattahi</a:t>
            </a:r>
          </a:p>
          <a:p>
            <a:pPr>
              <a:defRPr sz="4500">
                <a:solidFill>
                  <a:schemeClr val="accent6">
                    <a:hueOff val="-660000"/>
                    <a:satOff val="8439"/>
                    <a:lumOff val="-19222"/>
                  </a:schemeClr>
                </a:solidFill>
              </a:defRPr>
            </a:pPr>
            <a:r>
              <a:t>Mohammad S. Refahi</a:t>
            </a:r>
          </a:p>
          <a:p>
            <a:pPr>
              <a:defRPr sz="4500">
                <a:solidFill>
                  <a:schemeClr val="accent6">
                    <a:hueOff val="-660000"/>
                    <a:satOff val="8439"/>
                    <a:lumOff val="-19222"/>
                  </a:schemeClr>
                </a:solidFill>
              </a:defRPr>
            </a:pPr>
            <a:endParaRPr/>
          </a:p>
          <a:p>
            <a:pPr>
              <a:defRPr sz="4500">
                <a:solidFill>
                  <a:schemeClr val="accent6">
                    <a:hueOff val="-660000"/>
                    <a:satOff val="8439"/>
                    <a:lumOff val="-19222"/>
                  </a:schemeClr>
                </a:solidFill>
              </a:defRPr>
            </a:pPr>
            <a:r>
              <a:t>Corresponding</a:t>
            </a:r>
          </a:p>
          <a:p>
            <a:pPr>
              <a:defRPr sz="4500">
                <a:solidFill>
                  <a:schemeClr val="accent6">
                    <a:hueOff val="-660000"/>
                    <a:satOff val="8439"/>
                    <a:lumOff val="-19222"/>
                  </a:schemeClr>
                </a:solidFill>
              </a:defRPr>
            </a:pPr>
            <a:r>
              <a:t>Behrouz Minaei-Bidgoli</a:t>
            </a:r>
          </a:p>
          <a:p>
            <a:pPr>
              <a:defRPr sz="4500">
                <a:solidFill>
                  <a:schemeClr val="accent6">
                    <a:hueOff val="-660000"/>
                    <a:satOff val="8439"/>
                    <a:lumOff val="-19222"/>
                  </a:schemeClr>
                </a:solidFill>
              </a:defRPr>
            </a:pPr>
            <a:endParaRPr/>
          </a:p>
          <a:p>
            <a:pPr>
              <a:defRPr sz="3600">
                <a:solidFill>
                  <a:schemeClr val="accent6">
                    <a:hueOff val="-660000"/>
                    <a:satOff val="8439"/>
                    <a:lumOff val="-19222"/>
                  </a:schemeClr>
                </a:solidFill>
              </a:defRPr>
            </a:pPr>
            <a:r>
              <a:t>December 2019</a:t>
            </a:r>
          </a:p>
          <a:p>
            <a:pPr defTabSz="457200">
              <a:lnSpc>
                <a:spcPts val="2800"/>
              </a:lnSpc>
              <a:defRPr sz="1200">
                <a:solidFill>
                  <a:srgbClr val="000000"/>
                </a:solidFill>
                <a:effectLst/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>
              <a:defRPr sz="4500">
                <a:solidFill>
                  <a:schemeClr val="accent6">
                    <a:hueOff val="-660000"/>
                    <a:satOff val="8439"/>
                    <a:lumOff val="-19222"/>
                  </a:schemeClr>
                </a:solidFill>
              </a:defRPr>
            </a:pPr>
            <a:endParaRPr/>
          </a:p>
          <a:p>
            <a:pPr>
              <a:defRPr sz="4500">
                <a:solidFill>
                  <a:schemeClr val="accent6">
                    <a:hueOff val="-660000"/>
                    <a:satOff val="8439"/>
                    <a:lumOff val="-19222"/>
                  </a:schemeClr>
                </a:solidFill>
              </a:defRPr>
            </a:pPr>
            <a:endParaRPr/>
          </a:p>
          <a:p>
            <a:pPr defTabSz="457200">
              <a:spcBef>
                <a:spcPts val="1200"/>
              </a:spcBef>
              <a:defRPr sz="4500">
                <a:solidFill>
                  <a:schemeClr val="accent6">
                    <a:hueOff val="-660000"/>
                    <a:satOff val="8439"/>
                    <a:lumOff val="-19222"/>
                  </a:schemeClr>
                </a:solidFill>
                <a:effectLst/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defTabSz="457200">
              <a:spcBef>
                <a:spcPts val="1200"/>
              </a:spcBef>
              <a:defRPr sz="4500">
                <a:solidFill>
                  <a:schemeClr val="accent6">
                    <a:hueOff val="-660000"/>
                    <a:satOff val="8439"/>
                    <a:lumOff val="-19222"/>
                  </a:schemeClr>
                </a:solidFill>
                <a:effectLst/>
                <a:latin typeface="Times"/>
                <a:ea typeface="Times"/>
                <a:cs typeface="Times"/>
                <a:sym typeface="Times"/>
              </a:defRPr>
            </a:pPr>
            <a:r>
              <a:t> </a:t>
            </a:r>
          </a:p>
        </p:txBody>
      </p:sp>
      <p:sp>
        <p:nvSpPr>
          <p:cNvPr id="139" name="The Fifth Iranian Conference on Signal Processing and Intelligent Systems"/>
          <p:cNvSpPr txBox="1"/>
          <p:nvPr/>
        </p:nvSpPr>
        <p:spPr>
          <a:xfrm>
            <a:off x="858133" y="693504"/>
            <a:ext cx="2414093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8000"/>
              </a:lnSpc>
              <a:defRPr sz="5500">
                <a:solidFill>
                  <a:srgbClr val="00794D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The Fifth Iranian Conference on Signal Processing and Intelligent Systems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- proteins and protein-protein interactions"/>
          <p:cNvSpPr/>
          <p:nvPr/>
        </p:nvSpPr>
        <p:spPr>
          <a:xfrm>
            <a:off x="4231152" y="7589004"/>
            <a:ext cx="873883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3700">
                <a:solidFill>
                  <a:schemeClr val="accent6"/>
                </a:solidFill>
              </a:defRPr>
            </a:lvl1pPr>
          </a:lstStyle>
          <a:p>
            <a:r>
              <a:rPr dirty="0"/>
              <a:t>- proteins and protein-protein interactions </a:t>
            </a:r>
          </a:p>
        </p:txBody>
      </p:sp>
      <p:sp>
        <p:nvSpPr>
          <p:cNvPr id="207" name="Arrow"/>
          <p:cNvSpPr/>
          <p:nvPr/>
        </p:nvSpPr>
        <p:spPr>
          <a:xfrm>
            <a:off x="13173922" y="7384417"/>
            <a:ext cx="1960586" cy="475800"/>
          </a:xfrm>
          <a:prstGeom prst="rightArrow">
            <a:avLst>
              <a:gd name="adj1" fmla="val 37604"/>
              <a:gd name="adj2" fmla="val 119777"/>
            </a:avLst>
          </a:prstGeom>
          <a:solidFill>
            <a:schemeClr val="accent5">
              <a:satOff val="-4835"/>
              <a:lumOff val="-5162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44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8" name="HPRD database"/>
          <p:cNvSpPr/>
          <p:nvPr/>
        </p:nvSpPr>
        <p:spPr>
          <a:xfrm>
            <a:off x="15573413" y="7365258"/>
            <a:ext cx="1727998" cy="4305374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 defTabSz="457200">
              <a:lnSpc>
                <a:spcPts val="5900"/>
              </a:lnSpc>
              <a:spcBef>
                <a:spcPts val="1200"/>
              </a:spcBef>
              <a:defRPr sz="3733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dirty="0"/>
              <a:t>HPRD database</a:t>
            </a:r>
          </a:p>
        </p:txBody>
      </p:sp>
      <p:sp>
        <p:nvSpPr>
          <p:cNvPr id="198" name="- Experimental Result"/>
          <p:cNvSpPr txBox="1">
            <a:spLocks noGrp="1"/>
          </p:cNvSpPr>
          <p:nvPr>
            <p:ph type="title"/>
          </p:nvPr>
        </p:nvSpPr>
        <p:spPr>
          <a:xfrm>
            <a:off x="1789636" y="1617911"/>
            <a:ext cx="5868495" cy="1589004"/>
          </a:xfrm>
          <a:prstGeom prst="rect">
            <a:avLst/>
          </a:prstGeom>
        </p:spPr>
        <p:txBody>
          <a:bodyPr/>
          <a:lstStyle>
            <a:lvl1pPr algn="l" defTabSz="544068">
              <a:tabLst>
                <a:tab pos="1752600" algn="l"/>
              </a:tabLst>
              <a:defRPr sz="5040" i="1">
                <a:effectLst>
                  <a:outerShdw blurRad="21336" dist="21336" dir="2700000" rotWithShape="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r>
              <a:t>- Experimental Result</a:t>
            </a:r>
          </a:p>
        </p:txBody>
      </p:sp>
      <p:sp>
        <p:nvSpPr>
          <p:cNvPr id="199" name="The Fifth Iranian Conference on Signal Processing and Intelligent Systems (ICSPIS 2019)"/>
          <p:cNvSpPr txBox="1"/>
          <p:nvPr/>
        </p:nvSpPr>
        <p:spPr>
          <a:xfrm>
            <a:off x="1478684" y="529238"/>
            <a:ext cx="2142663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900"/>
              </a:lnSpc>
              <a:defRPr sz="3800">
                <a:solidFill>
                  <a:srgbClr val="00794D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The Fifth Iranian Conference on Signal Processing and Intelligent Systems (ICSPIS 2019)</a:t>
            </a:r>
          </a:p>
        </p:txBody>
      </p:sp>
      <p:sp>
        <p:nvSpPr>
          <p:cNvPr id="200" name="Page 10 of 13"/>
          <p:cNvSpPr txBox="1"/>
          <p:nvPr/>
        </p:nvSpPr>
        <p:spPr>
          <a:xfrm>
            <a:off x="10573054" y="12690632"/>
            <a:ext cx="3237892" cy="7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Page 10 of 13</a:t>
            </a:r>
          </a:p>
        </p:txBody>
      </p:sp>
      <p:sp>
        <p:nvSpPr>
          <p:cNvPr id="201" name="- Dataset"/>
          <p:cNvSpPr txBox="1"/>
          <p:nvPr/>
        </p:nvSpPr>
        <p:spPr>
          <a:xfrm>
            <a:off x="2410534" y="3597087"/>
            <a:ext cx="2159357" cy="7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- </a:t>
            </a:r>
            <a:r>
              <a:rPr>
                <a:solidFill>
                  <a:schemeClr val="accent6"/>
                </a:solidFill>
              </a:rPr>
              <a:t>Dataset</a:t>
            </a:r>
          </a:p>
        </p:txBody>
      </p:sp>
      <p:sp>
        <p:nvSpPr>
          <p:cNvPr id="202" name="According to an article which is the combination of several drug-related databases"/>
          <p:cNvSpPr txBox="1"/>
          <p:nvPr/>
        </p:nvSpPr>
        <p:spPr>
          <a:xfrm>
            <a:off x="3276525" y="4913171"/>
            <a:ext cx="158081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10867" indent="-510867" algn="l" defTabSz="457200">
              <a:lnSpc>
                <a:spcPts val="5800"/>
              </a:lnSpc>
              <a:spcBef>
                <a:spcPts val="1200"/>
              </a:spcBef>
              <a:buSzPct val="95000"/>
              <a:buChar char="•"/>
              <a:defRPr sz="3633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According to an article which is the combination of several drug-related databases</a:t>
            </a:r>
          </a:p>
        </p:txBody>
      </p:sp>
      <p:sp>
        <p:nvSpPr>
          <p:cNvPr id="203" name="- drugs and known drug-target interactions"/>
          <p:cNvSpPr txBox="1"/>
          <p:nvPr/>
        </p:nvSpPr>
        <p:spPr>
          <a:xfrm>
            <a:off x="4231152" y="5986205"/>
            <a:ext cx="8738832" cy="1232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>
                <a:solidFill>
                  <a:schemeClr val="accent6"/>
                </a:solidFill>
              </a:defRPr>
            </a:lvl1pPr>
          </a:lstStyle>
          <a:p>
            <a:r>
              <a:t>- drugs and known drug-target interactions </a:t>
            </a:r>
          </a:p>
        </p:txBody>
      </p:sp>
      <p:sp>
        <p:nvSpPr>
          <p:cNvPr id="204" name="Arrow"/>
          <p:cNvSpPr/>
          <p:nvPr/>
        </p:nvSpPr>
        <p:spPr>
          <a:xfrm>
            <a:off x="13182537" y="6305663"/>
            <a:ext cx="1960587" cy="475800"/>
          </a:xfrm>
          <a:prstGeom prst="rightArrow">
            <a:avLst>
              <a:gd name="adj1" fmla="val 37604"/>
              <a:gd name="adj2" fmla="val 119777"/>
            </a:avLst>
          </a:prstGeom>
          <a:solidFill>
            <a:schemeClr val="accent5">
              <a:satOff val="-4835"/>
              <a:lumOff val="-516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5" name="DrugBank database"/>
          <p:cNvSpPr txBox="1"/>
          <p:nvPr/>
        </p:nvSpPr>
        <p:spPr>
          <a:xfrm>
            <a:off x="15427070" y="6142347"/>
            <a:ext cx="395872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900"/>
              </a:lnSpc>
              <a:spcBef>
                <a:spcPts val="1200"/>
              </a:spcBef>
              <a:defRPr sz="3733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DrugBank database </a:t>
            </a:r>
          </a:p>
        </p:txBody>
      </p:sp>
      <p:sp>
        <p:nvSpPr>
          <p:cNvPr id="210" name="- side effect and drug-side-effects connections"/>
          <p:cNvSpPr txBox="1"/>
          <p:nvPr/>
        </p:nvSpPr>
        <p:spPr>
          <a:xfrm>
            <a:off x="4318084" y="8002053"/>
            <a:ext cx="9629933" cy="174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3700">
                <a:solidFill>
                  <a:schemeClr val="accent6"/>
                </a:solidFill>
              </a:defRPr>
            </a:pPr>
            <a:r>
              <a:t>- side effect and drug-side-effects connections </a:t>
            </a:r>
            <a:endParaRPr sz="1200"/>
          </a:p>
          <a:p>
            <a:pPr algn="l">
              <a:defRPr sz="3700">
                <a:solidFill>
                  <a:schemeClr val="accent6"/>
                </a:solidFill>
              </a:defRPr>
            </a:pPr>
            <a:r>
              <a:t> </a:t>
            </a:r>
          </a:p>
        </p:txBody>
      </p:sp>
      <p:sp>
        <p:nvSpPr>
          <p:cNvPr id="211" name="Arrow"/>
          <p:cNvSpPr/>
          <p:nvPr/>
        </p:nvSpPr>
        <p:spPr>
          <a:xfrm>
            <a:off x="13886218" y="8355175"/>
            <a:ext cx="2271619" cy="473379"/>
          </a:xfrm>
          <a:prstGeom prst="rightArrow">
            <a:avLst>
              <a:gd name="adj1" fmla="val 37604"/>
              <a:gd name="adj2" fmla="val 148994"/>
            </a:avLst>
          </a:prstGeom>
          <a:solidFill>
            <a:schemeClr val="accent5">
              <a:satOff val="-4835"/>
              <a:lumOff val="-516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2" name="SIDER database"/>
          <p:cNvSpPr txBox="1"/>
          <p:nvPr/>
        </p:nvSpPr>
        <p:spPr>
          <a:xfrm>
            <a:off x="16372212" y="8090009"/>
            <a:ext cx="3873296" cy="817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457200">
              <a:lnSpc>
                <a:spcPts val="5900"/>
              </a:lnSpc>
              <a:spcBef>
                <a:spcPts val="1200"/>
              </a:spcBef>
              <a:defRPr sz="3733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SIDER database</a:t>
            </a:r>
          </a:p>
        </p:txBody>
      </p:sp>
      <p:sp>
        <p:nvSpPr>
          <p:cNvPr id="213" name="- disease nodes, drug-disease and protein-disease connections"/>
          <p:cNvSpPr txBox="1"/>
          <p:nvPr/>
        </p:nvSpPr>
        <p:spPr>
          <a:xfrm>
            <a:off x="4328953" y="8875804"/>
            <a:ext cx="13194434" cy="1882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3700">
                <a:solidFill>
                  <a:schemeClr val="accent6"/>
                </a:solidFill>
              </a:defRPr>
            </a:pPr>
            <a:r>
              <a:t>- disease nodes, drug-disease and protein-disease connections </a:t>
            </a:r>
            <a:endParaRPr sz="1200"/>
          </a:p>
          <a:p>
            <a:pPr algn="l">
              <a:defRPr sz="3700">
                <a:solidFill>
                  <a:schemeClr val="accent6"/>
                </a:solidFill>
              </a:defRPr>
            </a:pPr>
            <a:endParaRPr sz="1200"/>
          </a:p>
          <a:p>
            <a:pPr algn="l">
              <a:defRPr sz="3700">
                <a:solidFill>
                  <a:schemeClr val="accent6"/>
                </a:solidFill>
              </a:defRPr>
            </a:pPr>
            <a:r>
              <a:t> </a:t>
            </a:r>
          </a:p>
        </p:txBody>
      </p:sp>
      <p:sp>
        <p:nvSpPr>
          <p:cNvPr id="214" name="Arrow"/>
          <p:cNvSpPr/>
          <p:nvPr/>
        </p:nvSpPr>
        <p:spPr>
          <a:xfrm>
            <a:off x="17124108" y="9217313"/>
            <a:ext cx="1960586" cy="475800"/>
          </a:xfrm>
          <a:prstGeom prst="rightArrow">
            <a:avLst>
              <a:gd name="adj1" fmla="val 37604"/>
              <a:gd name="adj2" fmla="val 119777"/>
            </a:avLst>
          </a:prstGeom>
          <a:solidFill>
            <a:schemeClr val="accent5">
              <a:satOff val="-4835"/>
              <a:lumOff val="-516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5" name="Comparative…"/>
          <p:cNvSpPr txBox="1"/>
          <p:nvPr/>
        </p:nvSpPr>
        <p:spPr>
          <a:xfrm>
            <a:off x="19267609" y="8660637"/>
            <a:ext cx="5696673" cy="2267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lnSpc>
                <a:spcPts val="5800"/>
              </a:lnSpc>
              <a:spcBef>
                <a:spcPts val="1200"/>
              </a:spcBef>
              <a:defRPr sz="3633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Comparative </a:t>
            </a:r>
          </a:p>
          <a:p>
            <a:pPr algn="l" defTabSz="457200">
              <a:lnSpc>
                <a:spcPts val="5800"/>
              </a:lnSpc>
              <a:spcBef>
                <a:spcPts val="1200"/>
              </a:spcBef>
              <a:defRPr sz="3633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Toxicogenomics Database </a:t>
            </a:r>
          </a:p>
        </p:txBody>
      </p:sp>
      <p:pic>
        <p:nvPicPr>
          <p:cNvPr id="216" name="Screen Shot 2019-12-16 at 8.57.31 PM.png" descr="Screen Shot 2019-12-16 at 8.57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46466" y="1706811"/>
            <a:ext cx="4192886" cy="277414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- Experimental Result"/>
          <p:cNvSpPr txBox="1">
            <a:spLocks noGrp="1"/>
          </p:cNvSpPr>
          <p:nvPr>
            <p:ph type="title"/>
          </p:nvPr>
        </p:nvSpPr>
        <p:spPr>
          <a:xfrm>
            <a:off x="1789636" y="1617911"/>
            <a:ext cx="5868496" cy="1589004"/>
          </a:xfrm>
          <a:prstGeom prst="rect">
            <a:avLst/>
          </a:prstGeom>
        </p:spPr>
        <p:txBody>
          <a:bodyPr/>
          <a:lstStyle>
            <a:lvl1pPr algn="l" defTabSz="544068">
              <a:tabLst>
                <a:tab pos="1752600" algn="l"/>
              </a:tabLst>
              <a:defRPr sz="5040" i="1">
                <a:effectLst>
                  <a:outerShdw blurRad="21336" dist="21336" dir="2700000" rotWithShape="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r>
              <a:t>- Experimental Result</a:t>
            </a:r>
          </a:p>
        </p:txBody>
      </p:sp>
      <p:sp>
        <p:nvSpPr>
          <p:cNvPr id="219" name="The Fifth Iranian Conference on Signal Processing and Intelligent Systems (ICSPIS 2019)"/>
          <p:cNvSpPr txBox="1"/>
          <p:nvPr/>
        </p:nvSpPr>
        <p:spPr>
          <a:xfrm>
            <a:off x="1478684" y="529238"/>
            <a:ext cx="2142663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900"/>
              </a:lnSpc>
              <a:defRPr sz="3800">
                <a:solidFill>
                  <a:srgbClr val="00794D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The Fifth Iranian Conference on Signal Processing and Intelligent Systems (ICSPIS 2019)</a:t>
            </a:r>
          </a:p>
        </p:txBody>
      </p:sp>
      <p:sp>
        <p:nvSpPr>
          <p:cNvPr id="220" name="Page 11 of 13"/>
          <p:cNvSpPr txBox="1"/>
          <p:nvPr/>
        </p:nvSpPr>
        <p:spPr>
          <a:xfrm>
            <a:off x="10573054" y="12690632"/>
            <a:ext cx="3237892" cy="7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Page 11 of 13</a:t>
            </a:r>
          </a:p>
        </p:txBody>
      </p:sp>
      <p:sp>
        <p:nvSpPr>
          <p:cNvPr id="221" name="We used 10-fold cross-validation…"/>
          <p:cNvSpPr txBox="1"/>
          <p:nvPr/>
        </p:nvSpPr>
        <p:spPr>
          <a:xfrm>
            <a:off x="2445522" y="3597087"/>
            <a:ext cx="17081315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7009" indent="-447009" algn="l" defTabSz="457200">
              <a:lnSpc>
                <a:spcPts val="5800"/>
              </a:lnSpc>
              <a:spcBef>
                <a:spcPts val="1200"/>
              </a:spcBef>
              <a:buSzPct val="95000"/>
              <a:buChar char="-"/>
              <a:defRPr sz="3633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We used </a:t>
            </a:r>
            <a:r>
              <a:rPr b="1"/>
              <a:t>10-fold cross-validation</a:t>
            </a:r>
          </a:p>
          <a:p>
            <a:pPr marL="447009" indent="-447009" algn="l" defTabSz="457200">
              <a:lnSpc>
                <a:spcPts val="5800"/>
              </a:lnSpc>
              <a:spcBef>
                <a:spcPts val="1200"/>
              </a:spcBef>
              <a:buSzPct val="95000"/>
              <a:buChar char="-"/>
              <a:defRPr sz="3633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We employed </a:t>
            </a:r>
            <a:r>
              <a:rPr b="1"/>
              <a:t>SVM by the RBF as kernel function</a:t>
            </a:r>
            <a:r>
              <a:t> which has two parameters </a:t>
            </a:r>
            <a:r>
              <a:rPr b="1"/>
              <a:t>C</a:t>
            </a:r>
            <a:r>
              <a:t> and </a:t>
            </a:r>
            <a:r>
              <a:rPr b="1"/>
              <a:t>Γ</a:t>
            </a:r>
          </a:p>
          <a:p>
            <a:pPr algn="l" defTabSz="457200">
              <a:lnSpc>
                <a:spcPts val="5800"/>
              </a:lnSpc>
              <a:spcBef>
                <a:spcPts val="1200"/>
              </a:spcBef>
              <a:defRPr sz="3633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-   We adjust </a:t>
            </a:r>
            <a:r>
              <a:rPr b="1"/>
              <a:t>two parameters</a:t>
            </a:r>
            <a:r>
              <a:t> of </a:t>
            </a:r>
            <a:r>
              <a:rPr b="1"/>
              <a:t>Edge2vec</a:t>
            </a:r>
            <a:r>
              <a:t> algorithm</a:t>
            </a:r>
          </a:p>
        </p:txBody>
      </p:sp>
      <p:sp>
        <p:nvSpPr>
          <p:cNvPr id="222" name="Parameters of Edge2vec"/>
          <p:cNvSpPr txBox="1"/>
          <p:nvPr/>
        </p:nvSpPr>
        <p:spPr>
          <a:xfrm>
            <a:off x="2117426" y="8011135"/>
            <a:ext cx="5593318" cy="7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t>Parameters of Edge2vec</a:t>
            </a:r>
          </a:p>
        </p:txBody>
      </p:sp>
      <p:sp>
        <p:nvSpPr>
          <p:cNvPr id="223" name="Arrow"/>
          <p:cNvSpPr/>
          <p:nvPr/>
        </p:nvSpPr>
        <p:spPr>
          <a:xfrm rot="19200000">
            <a:off x="7469141" y="7048659"/>
            <a:ext cx="2473682" cy="456328"/>
          </a:xfrm>
          <a:prstGeom prst="rightArrow">
            <a:avLst>
              <a:gd name="adj1" fmla="val 26399"/>
              <a:gd name="adj2" fmla="val 148789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4" name="Arrow"/>
          <p:cNvSpPr/>
          <p:nvPr/>
        </p:nvSpPr>
        <p:spPr>
          <a:xfrm rot="21142365">
            <a:off x="7738599" y="7772900"/>
            <a:ext cx="2473682" cy="456327"/>
          </a:xfrm>
          <a:prstGeom prst="rightArrow">
            <a:avLst>
              <a:gd name="adj1" fmla="val 26399"/>
              <a:gd name="adj2" fmla="val 148789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5" name="Arrow"/>
          <p:cNvSpPr/>
          <p:nvPr/>
        </p:nvSpPr>
        <p:spPr>
          <a:xfrm rot="1620000">
            <a:off x="7748274" y="8564353"/>
            <a:ext cx="2473682" cy="456327"/>
          </a:xfrm>
          <a:prstGeom prst="rightArrow">
            <a:avLst>
              <a:gd name="adj1" fmla="val 26399"/>
              <a:gd name="adj2" fmla="val 148789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6" name="Arrow"/>
          <p:cNvSpPr/>
          <p:nvPr/>
        </p:nvSpPr>
        <p:spPr>
          <a:xfrm rot="3000000">
            <a:off x="7306652" y="9023754"/>
            <a:ext cx="2473682" cy="456328"/>
          </a:xfrm>
          <a:prstGeom prst="rightArrow">
            <a:avLst>
              <a:gd name="adj1" fmla="val 26399"/>
              <a:gd name="adj2" fmla="val 148789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7" name="r"/>
          <p:cNvSpPr txBox="1"/>
          <p:nvPr/>
        </p:nvSpPr>
        <p:spPr>
          <a:xfrm>
            <a:off x="9977472" y="6031959"/>
            <a:ext cx="321527" cy="835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r>
              <a:t>r</a:t>
            </a:r>
          </a:p>
        </p:txBody>
      </p:sp>
      <p:sp>
        <p:nvSpPr>
          <p:cNvPr id="228" name="W"/>
          <p:cNvSpPr txBox="1"/>
          <p:nvPr/>
        </p:nvSpPr>
        <p:spPr>
          <a:xfrm>
            <a:off x="10448643" y="7407828"/>
            <a:ext cx="647701" cy="735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</a:t>
            </a:r>
          </a:p>
        </p:txBody>
      </p:sp>
      <p:sp>
        <p:nvSpPr>
          <p:cNvPr id="229" name="p"/>
          <p:cNvSpPr txBox="1"/>
          <p:nvPr/>
        </p:nvSpPr>
        <p:spPr>
          <a:xfrm>
            <a:off x="10400857" y="9022348"/>
            <a:ext cx="410872" cy="735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</a:t>
            </a:r>
          </a:p>
        </p:txBody>
      </p:sp>
      <p:sp>
        <p:nvSpPr>
          <p:cNvPr id="230" name="N"/>
          <p:cNvSpPr txBox="1"/>
          <p:nvPr/>
        </p:nvSpPr>
        <p:spPr>
          <a:xfrm>
            <a:off x="9873592" y="10284012"/>
            <a:ext cx="529287" cy="735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</a:t>
            </a:r>
          </a:p>
        </p:txBody>
      </p:sp>
      <p:sp>
        <p:nvSpPr>
          <p:cNvPr id="231" name="Dingbat Check"/>
          <p:cNvSpPr/>
          <p:nvPr/>
        </p:nvSpPr>
        <p:spPr>
          <a:xfrm>
            <a:off x="10457025" y="6031959"/>
            <a:ext cx="630937" cy="599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5">
              <a:satOff val="3041"/>
              <a:lumOff val="629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2" name="Dingbat Check"/>
          <p:cNvSpPr/>
          <p:nvPr/>
        </p:nvSpPr>
        <p:spPr>
          <a:xfrm>
            <a:off x="10940169" y="9090555"/>
            <a:ext cx="630937" cy="599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5">
              <a:satOff val="3041"/>
              <a:lumOff val="629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233" name="Screen Shot 2019-12-14 at 7.49.51 PM.png" descr="Screen Shot 2019-12-14 at 7.49.5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80606" y="6181911"/>
            <a:ext cx="10843752" cy="516754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- Experimental Result"/>
          <p:cNvSpPr txBox="1">
            <a:spLocks noGrp="1"/>
          </p:cNvSpPr>
          <p:nvPr>
            <p:ph type="title"/>
          </p:nvPr>
        </p:nvSpPr>
        <p:spPr>
          <a:xfrm>
            <a:off x="1789636" y="1617911"/>
            <a:ext cx="5868496" cy="1589004"/>
          </a:xfrm>
          <a:prstGeom prst="rect">
            <a:avLst/>
          </a:prstGeom>
        </p:spPr>
        <p:txBody>
          <a:bodyPr/>
          <a:lstStyle>
            <a:lvl1pPr algn="l" defTabSz="544068">
              <a:tabLst>
                <a:tab pos="1752600" algn="l"/>
              </a:tabLst>
              <a:defRPr sz="5040" i="1">
                <a:effectLst>
                  <a:outerShdw blurRad="21336" dist="21336" dir="2700000" rotWithShape="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r>
              <a:t>- Experimental Result</a:t>
            </a:r>
          </a:p>
        </p:txBody>
      </p:sp>
      <p:sp>
        <p:nvSpPr>
          <p:cNvPr id="236" name="The Fifth Iranian Conference on Signal Processing and Intelligent Systems (ICSPIS 2019)"/>
          <p:cNvSpPr txBox="1"/>
          <p:nvPr/>
        </p:nvSpPr>
        <p:spPr>
          <a:xfrm>
            <a:off x="1478684" y="529238"/>
            <a:ext cx="2142663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900"/>
              </a:lnSpc>
              <a:defRPr sz="3800">
                <a:solidFill>
                  <a:srgbClr val="00794D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The Fifth Iranian Conference on Signal Processing and Intelligent Systems (ICSPIS 2019)</a:t>
            </a:r>
          </a:p>
        </p:txBody>
      </p:sp>
      <p:sp>
        <p:nvSpPr>
          <p:cNvPr id="237" name="Page 12 of 13"/>
          <p:cNvSpPr txBox="1"/>
          <p:nvPr/>
        </p:nvSpPr>
        <p:spPr>
          <a:xfrm>
            <a:off x="10573054" y="12690632"/>
            <a:ext cx="3237892" cy="7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Page 12 of 13</a:t>
            </a:r>
          </a:p>
        </p:txBody>
      </p:sp>
      <p:pic>
        <p:nvPicPr>
          <p:cNvPr id="238" name="Screen Shot 2019-12-14 at 7.56.25 PM.png" descr="Screen Shot 2019-12-14 at 7.56.2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0384" y="4155602"/>
            <a:ext cx="10807440" cy="671236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39" name="Screen Shot 2019-12-14 at 8.06.26 PM.png" descr="Screen Shot 2019-12-14 at 8.06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87139" y="4155602"/>
            <a:ext cx="10807441" cy="671236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- Conclusion And Future Work"/>
          <p:cNvSpPr txBox="1">
            <a:spLocks noGrp="1"/>
          </p:cNvSpPr>
          <p:nvPr>
            <p:ph type="title"/>
          </p:nvPr>
        </p:nvSpPr>
        <p:spPr>
          <a:xfrm>
            <a:off x="1789636" y="1617911"/>
            <a:ext cx="8586042" cy="1589004"/>
          </a:xfrm>
          <a:prstGeom prst="rect">
            <a:avLst/>
          </a:prstGeom>
        </p:spPr>
        <p:txBody>
          <a:bodyPr/>
          <a:lstStyle>
            <a:lvl1pPr algn="l" defTabSz="550545">
              <a:tabLst>
                <a:tab pos="1778000" algn="l"/>
              </a:tabLst>
              <a:defRPr sz="5100" i="1">
                <a:effectLst>
                  <a:outerShdw blurRad="21590" dist="21590" dir="2700000" rotWithShape="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r>
              <a:t>- Conclusion And Future Work</a:t>
            </a:r>
          </a:p>
        </p:txBody>
      </p:sp>
      <p:sp>
        <p:nvSpPr>
          <p:cNvPr id="242" name="The Fifth Iranian Conference on Signal Processing and Intelligent Systems (ICSPIS 2019)"/>
          <p:cNvSpPr txBox="1"/>
          <p:nvPr/>
        </p:nvSpPr>
        <p:spPr>
          <a:xfrm>
            <a:off x="1478684" y="529238"/>
            <a:ext cx="2142663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900"/>
              </a:lnSpc>
              <a:defRPr sz="3800">
                <a:solidFill>
                  <a:srgbClr val="00794D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The Fifth Iranian Conference on Signal Processing and Intelligent Systems (ICSPIS 2019)</a:t>
            </a:r>
          </a:p>
        </p:txBody>
      </p:sp>
      <p:sp>
        <p:nvSpPr>
          <p:cNvPr id="243" name="Page 13 of 13"/>
          <p:cNvSpPr txBox="1"/>
          <p:nvPr/>
        </p:nvSpPr>
        <p:spPr>
          <a:xfrm>
            <a:off x="10573054" y="12690632"/>
            <a:ext cx="3237892" cy="7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Page 13 of 13</a:t>
            </a:r>
          </a:p>
        </p:txBody>
      </p:sp>
      <p:sp>
        <p:nvSpPr>
          <p:cNvPr id="244" name="- Identifying other interactions such as protein-protein interaction (PPI) and…"/>
          <p:cNvSpPr txBox="1"/>
          <p:nvPr/>
        </p:nvSpPr>
        <p:spPr>
          <a:xfrm>
            <a:off x="2231836" y="4470400"/>
            <a:ext cx="20397409" cy="477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900"/>
              </a:lnSpc>
              <a:spcBef>
                <a:spcPts val="1200"/>
              </a:spcBef>
              <a:defRPr sz="3733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- Identifying other interactions such as protein-protein interaction (PPI) and </a:t>
            </a:r>
          </a:p>
          <a:p>
            <a:pPr algn="l" defTabSz="457200">
              <a:lnSpc>
                <a:spcPts val="5900"/>
              </a:lnSpc>
              <a:spcBef>
                <a:spcPts val="1200"/>
              </a:spcBef>
              <a:defRPr sz="3733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drug-drug interaction (DDI) can be investigated by our proposed method</a:t>
            </a:r>
          </a:p>
          <a:p>
            <a:pPr algn="l" defTabSz="457200">
              <a:lnSpc>
                <a:spcPts val="5900"/>
              </a:lnSpc>
              <a:spcBef>
                <a:spcPts val="1200"/>
              </a:spcBef>
              <a:defRPr sz="3733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algn="l" defTabSz="457200">
              <a:lnSpc>
                <a:spcPts val="5900"/>
              </a:lnSpc>
              <a:spcBef>
                <a:spcPts val="1200"/>
              </a:spcBef>
              <a:defRPr sz="3733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- Applying other biomedical heterogeneous networks on our method might yield more accuracy and predict many of the interactions between drug and target </a:t>
            </a:r>
          </a:p>
          <a:p>
            <a:pPr algn="l" defTabSz="457200">
              <a:lnSpc>
                <a:spcPts val="5900"/>
              </a:lnSpc>
              <a:spcBef>
                <a:spcPts val="1200"/>
              </a:spcBef>
              <a:defRPr sz="3733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HE END"/>
          <p:cNvSpPr txBox="1">
            <a:spLocks noGrp="1"/>
          </p:cNvSpPr>
          <p:nvPr>
            <p:ph type="title"/>
          </p:nvPr>
        </p:nvSpPr>
        <p:spPr>
          <a:xfrm>
            <a:off x="3327400" y="5035550"/>
            <a:ext cx="19202401" cy="3644901"/>
          </a:xfrm>
          <a:prstGeom prst="rect">
            <a:avLst/>
          </a:prstGeom>
        </p:spPr>
        <p:txBody>
          <a:bodyPr/>
          <a:lstStyle>
            <a:lvl1pPr>
              <a:defRPr sz="12900" b="1"/>
            </a:lvl1pPr>
          </a:lstStyle>
          <a:p>
            <a:r>
              <a:t>THE END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he Fifth Iranian Conference on Signal Processing and Intelligent Systems (ICSPIS 2019)"/>
          <p:cNvSpPr txBox="1"/>
          <p:nvPr/>
        </p:nvSpPr>
        <p:spPr>
          <a:xfrm>
            <a:off x="1478684" y="529238"/>
            <a:ext cx="2142663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900"/>
              </a:lnSpc>
              <a:defRPr sz="3800">
                <a:solidFill>
                  <a:srgbClr val="00794D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The Fifth Iranian Conference on Signal Processing and Intelligent Systems (ICSPIS 2019)</a:t>
            </a:r>
          </a:p>
        </p:txBody>
      </p:sp>
      <p:sp>
        <p:nvSpPr>
          <p:cNvPr id="142" name="Table of Content"/>
          <p:cNvSpPr txBox="1"/>
          <p:nvPr/>
        </p:nvSpPr>
        <p:spPr>
          <a:xfrm>
            <a:off x="2283257" y="2134181"/>
            <a:ext cx="5982957" cy="86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717096" indent="-717096" algn="l">
              <a:buSzPct val="95000"/>
              <a:buChar char="•"/>
              <a:defRPr sz="5100" i="1"/>
            </a:lvl1pPr>
          </a:lstStyle>
          <a:p>
            <a:r>
              <a:t>Table of Content</a:t>
            </a:r>
          </a:p>
        </p:txBody>
      </p:sp>
      <p:sp>
        <p:nvSpPr>
          <p:cNvPr id="143" name="Introduction…"/>
          <p:cNvSpPr txBox="1"/>
          <p:nvPr/>
        </p:nvSpPr>
        <p:spPr>
          <a:xfrm>
            <a:off x="3682892" y="3900736"/>
            <a:ext cx="9418991" cy="6715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90549" indent="-590549" algn="l">
              <a:buSzPct val="95000"/>
              <a:buChar char="-"/>
              <a:defRPr sz="4800">
                <a:solidFill>
                  <a:schemeClr val="accent5">
                    <a:satOff val="3041"/>
                    <a:lumOff val="6293"/>
                  </a:schemeClr>
                </a:solidFill>
              </a:defRPr>
            </a:pPr>
            <a:r>
              <a:t>Introduction</a:t>
            </a:r>
          </a:p>
          <a:p>
            <a:pPr algn="l">
              <a:defRPr sz="4800">
                <a:solidFill>
                  <a:schemeClr val="accent5">
                    <a:satOff val="3041"/>
                    <a:lumOff val="6293"/>
                  </a:schemeClr>
                </a:solidFill>
              </a:defRPr>
            </a:pPr>
            <a:endParaRPr/>
          </a:p>
          <a:p>
            <a:pPr marL="590549" indent="-590549" algn="l">
              <a:buSzPct val="95000"/>
              <a:buChar char="-"/>
              <a:defRPr sz="4800">
                <a:solidFill>
                  <a:schemeClr val="accent5">
                    <a:satOff val="3041"/>
                    <a:lumOff val="6293"/>
                  </a:schemeClr>
                </a:solidFill>
              </a:defRPr>
            </a:pPr>
            <a:r>
              <a:t>Related Work</a:t>
            </a:r>
          </a:p>
          <a:p>
            <a:pPr marL="590549" indent="-590549" algn="l">
              <a:buSzPct val="95000"/>
              <a:buChar char="-"/>
              <a:defRPr sz="4800">
                <a:solidFill>
                  <a:schemeClr val="accent5">
                    <a:satOff val="3041"/>
                    <a:lumOff val="6293"/>
                  </a:schemeClr>
                </a:solidFill>
              </a:defRPr>
            </a:pPr>
            <a:endParaRPr/>
          </a:p>
          <a:p>
            <a:pPr marL="590549" indent="-590549" algn="l">
              <a:buSzPct val="95000"/>
              <a:buChar char="-"/>
              <a:defRPr sz="4800">
                <a:solidFill>
                  <a:schemeClr val="accent5">
                    <a:satOff val="3041"/>
                    <a:lumOff val="6293"/>
                  </a:schemeClr>
                </a:solidFill>
              </a:defRPr>
            </a:pPr>
            <a:r>
              <a:t>Methodology</a:t>
            </a:r>
          </a:p>
          <a:p>
            <a:pPr algn="l">
              <a:defRPr sz="4800">
                <a:solidFill>
                  <a:schemeClr val="accent5">
                    <a:satOff val="3041"/>
                    <a:lumOff val="6293"/>
                  </a:schemeClr>
                </a:solidFill>
              </a:defRPr>
            </a:pPr>
            <a:endParaRPr/>
          </a:p>
          <a:p>
            <a:pPr marL="590549" indent="-590549" algn="l">
              <a:buSzPct val="95000"/>
              <a:buChar char="-"/>
              <a:defRPr sz="4800">
                <a:solidFill>
                  <a:schemeClr val="accent5">
                    <a:satOff val="3041"/>
                    <a:lumOff val="6293"/>
                  </a:schemeClr>
                </a:solidFill>
              </a:defRPr>
            </a:pPr>
            <a:r>
              <a:t>Experimental Results</a:t>
            </a:r>
          </a:p>
          <a:p>
            <a:pPr algn="l">
              <a:defRPr sz="4800">
                <a:solidFill>
                  <a:schemeClr val="accent5">
                    <a:satOff val="3041"/>
                    <a:lumOff val="6293"/>
                  </a:schemeClr>
                </a:solidFill>
              </a:defRPr>
            </a:pPr>
            <a:endParaRPr/>
          </a:p>
          <a:p>
            <a:pPr marL="590549" indent="-590549" algn="l">
              <a:buSzPct val="95000"/>
              <a:buChar char="-"/>
              <a:defRPr sz="4800">
                <a:solidFill>
                  <a:schemeClr val="accent5">
                    <a:satOff val="3041"/>
                    <a:lumOff val="6293"/>
                  </a:schemeClr>
                </a:solidFill>
              </a:defRPr>
            </a:pPr>
            <a:r>
              <a:t>Conclusion And Future Work</a:t>
            </a:r>
          </a:p>
        </p:txBody>
      </p:sp>
      <p:sp>
        <p:nvSpPr>
          <p:cNvPr id="144" name="Page 2 of 13"/>
          <p:cNvSpPr txBox="1"/>
          <p:nvPr/>
        </p:nvSpPr>
        <p:spPr>
          <a:xfrm>
            <a:off x="11254740" y="12643147"/>
            <a:ext cx="2941321" cy="7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Page 2 of 13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- Introduction"/>
          <p:cNvSpPr txBox="1">
            <a:spLocks noGrp="1"/>
          </p:cNvSpPr>
          <p:nvPr>
            <p:ph type="title"/>
          </p:nvPr>
        </p:nvSpPr>
        <p:spPr>
          <a:xfrm>
            <a:off x="1932094" y="1617911"/>
            <a:ext cx="5868495" cy="1589004"/>
          </a:xfrm>
          <a:prstGeom prst="rect">
            <a:avLst/>
          </a:prstGeom>
        </p:spPr>
        <p:txBody>
          <a:bodyPr/>
          <a:lstStyle>
            <a:lvl1pPr algn="l">
              <a:defRPr sz="6000" i="1"/>
            </a:lvl1pPr>
          </a:lstStyle>
          <a:p>
            <a:r>
              <a:t>- Introduction</a:t>
            </a:r>
          </a:p>
        </p:txBody>
      </p:sp>
      <p:sp>
        <p:nvSpPr>
          <p:cNvPr id="147" name="The Fifth Iranian Conference on Signal Processing and Intelligent Systems (ICSPIS 2019)"/>
          <p:cNvSpPr txBox="1"/>
          <p:nvPr/>
        </p:nvSpPr>
        <p:spPr>
          <a:xfrm>
            <a:off x="1478684" y="529238"/>
            <a:ext cx="2142663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900"/>
              </a:lnSpc>
              <a:defRPr sz="3800">
                <a:solidFill>
                  <a:srgbClr val="00794D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The Fifth Iranian Conference on Signal Processing and Intelligent Systems (ICSPIS 2019)</a:t>
            </a:r>
          </a:p>
        </p:txBody>
      </p:sp>
      <p:sp>
        <p:nvSpPr>
          <p:cNvPr id="148" name="Drug-target protein interaction (DTI) prediction is a fundamental step in the process of drug discovery."/>
          <p:cNvSpPr txBox="1"/>
          <p:nvPr/>
        </p:nvSpPr>
        <p:spPr>
          <a:xfrm>
            <a:off x="2184350" y="3597086"/>
            <a:ext cx="21268576" cy="1582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20000"/>
              </a:lnSpc>
              <a:spcBef>
                <a:spcPts val="1200"/>
              </a:spcBef>
              <a:defRPr sz="4400">
                <a:solidFill>
                  <a:schemeClr val="accent4">
                    <a:hueOff val="34670"/>
                    <a:lumOff val="-9607"/>
                  </a:schemeClr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Drug-target protein interaction (DTI) prediction is a fundamental step in the process of drug discovery. </a:t>
            </a:r>
          </a:p>
        </p:txBody>
      </p:sp>
      <p:sp>
        <p:nvSpPr>
          <p:cNvPr id="149" name="Oval"/>
          <p:cNvSpPr/>
          <p:nvPr/>
        </p:nvSpPr>
        <p:spPr>
          <a:xfrm>
            <a:off x="2202420" y="8205072"/>
            <a:ext cx="2232332" cy="2054445"/>
          </a:xfrm>
          <a:prstGeom prst="ellipse">
            <a:avLst/>
          </a:prstGeom>
          <a:solidFill>
            <a:schemeClr val="accent2">
              <a:satOff val="9990"/>
              <a:lumOff val="1268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0" name="Goals"/>
          <p:cNvSpPr txBox="1"/>
          <p:nvPr/>
        </p:nvSpPr>
        <p:spPr>
          <a:xfrm>
            <a:off x="2515012" y="8827003"/>
            <a:ext cx="1607148" cy="810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 b="1">
                <a:solidFill>
                  <a:srgbClr val="5C5C5C"/>
                </a:solidFill>
              </a:defRPr>
            </a:lvl1pPr>
          </a:lstStyle>
          <a:p>
            <a:r>
              <a:t>Goals</a:t>
            </a:r>
          </a:p>
        </p:txBody>
      </p:sp>
      <p:pic>
        <p:nvPicPr>
          <p:cNvPr id="151" name="Identifying of new useful drugs… Identifying of new useful drugs&#10;Discovery of a new target for existing drugs&#10;Early prediction of side effects of drugs&#10;The effect of existing drugs on the other diseases               known as drug reusing" descr="Identifying of new useful drugs… Identifying of new useful drugsDiscovery of a new target for existing drugsEarly prediction of side effects of drugsThe effect of existing drugs on the other diseases               known as drug reusi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0703" y="6339380"/>
            <a:ext cx="12731115" cy="5785828"/>
          </a:xfrm>
          <a:prstGeom prst="rect">
            <a:avLst/>
          </a:prstGeom>
          <a:effectLst>
            <a:outerShdw blurRad="355600" rotWithShape="0">
              <a:srgbClr val="000000">
                <a:alpha val="0"/>
              </a:srgbClr>
            </a:outerShdw>
          </a:effectLst>
        </p:spPr>
      </p:pic>
      <p:sp>
        <p:nvSpPr>
          <p:cNvPr id="152" name="Page 3 of 13"/>
          <p:cNvSpPr txBox="1"/>
          <p:nvPr/>
        </p:nvSpPr>
        <p:spPr>
          <a:xfrm>
            <a:off x="10721340" y="12690632"/>
            <a:ext cx="2941321" cy="7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Page 3 of 13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285951" y="13524418"/>
            <a:ext cx="102657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6477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363929"/>
              </a:solidFill>
              <a:effectLst/>
              <a:uFillTx/>
              <a:latin typeface="+mn-lt"/>
              <a:ea typeface="+mn-ea"/>
              <a:cs typeface="+mn-cs"/>
              <a:sym typeface="Optima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- Introduction"/>
          <p:cNvSpPr txBox="1">
            <a:spLocks noGrp="1"/>
          </p:cNvSpPr>
          <p:nvPr>
            <p:ph type="title"/>
          </p:nvPr>
        </p:nvSpPr>
        <p:spPr>
          <a:xfrm>
            <a:off x="1932094" y="1617911"/>
            <a:ext cx="5868495" cy="1589004"/>
          </a:xfrm>
          <a:prstGeom prst="rect">
            <a:avLst/>
          </a:prstGeom>
        </p:spPr>
        <p:txBody>
          <a:bodyPr/>
          <a:lstStyle>
            <a:lvl1pPr algn="l">
              <a:defRPr sz="6000" i="1"/>
            </a:lvl1pPr>
          </a:lstStyle>
          <a:p>
            <a:r>
              <a:t>- Introduction</a:t>
            </a:r>
          </a:p>
        </p:txBody>
      </p:sp>
      <p:sp>
        <p:nvSpPr>
          <p:cNvPr id="155" name="The Fifth Iranian Conference on Signal Processing and Intelligent Systems (ICSPIS 2019)"/>
          <p:cNvSpPr txBox="1"/>
          <p:nvPr/>
        </p:nvSpPr>
        <p:spPr>
          <a:xfrm>
            <a:off x="1478684" y="529238"/>
            <a:ext cx="2142663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900"/>
              </a:lnSpc>
              <a:defRPr sz="3800">
                <a:solidFill>
                  <a:srgbClr val="00794D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The Fifth Iranian Conference on Signal Processing and Intelligent Systems (ICSPIS 2019)</a:t>
            </a:r>
          </a:p>
        </p:txBody>
      </p:sp>
      <p:sp>
        <p:nvSpPr>
          <p:cNvPr id="156" name="- Problem solving methods…"/>
          <p:cNvSpPr txBox="1"/>
          <p:nvPr/>
        </p:nvSpPr>
        <p:spPr>
          <a:xfrm>
            <a:off x="2328541" y="3597087"/>
            <a:ext cx="21268576" cy="749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1200"/>
              </a:spcBef>
              <a:defRPr sz="4400">
                <a:solidFill>
                  <a:schemeClr val="accent4">
                    <a:hueOff val="34670"/>
                    <a:lumOff val="-9607"/>
                  </a:schemeClr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- Problem solving methods</a:t>
            </a:r>
          </a:p>
          <a:p>
            <a:pPr marL="590549" indent="-590549" algn="l" defTabSz="457200">
              <a:lnSpc>
                <a:spcPct val="120000"/>
              </a:lnSpc>
              <a:spcBef>
                <a:spcPts val="1200"/>
              </a:spcBef>
              <a:buSzPct val="95000"/>
              <a:buChar char="-"/>
              <a:defRPr sz="4400">
                <a:solidFill>
                  <a:schemeClr val="accent5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Experimental</a:t>
            </a:r>
          </a:p>
          <a:p>
            <a:pPr algn="l" defTabSz="457200">
              <a:lnSpc>
                <a:spcPct val="120000"/>
              </a:lnSpc>
              <a:spcBef>
                <a:spcPts val="1200"/>
              </a:spcBef>
              <a:defRPr sz="4400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     - time-consuming</a:t>
            </a:r>
          </a:p>
          <a:p>
            <a:pPr algn="l" defTabSz="457200">
              <a:lnSpc>
                <a:spcPct val="120000"/>
              </a:lnSpc>
              <a:spcBef>
                <a:spcPts val="1200"/>
              </a:spcBef>
              <a:defRPr sz="4400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     - at least 10-15 years &amp; 800 million dollars</a:t>
            </a:r>
          </a:p>
          <a:p>
            <a:pPr marL="590549" indent="-590549" algn="l" defTabSz="457200">
              <a:lnSpc>
                <a:spcPct val="120000"/>
              </a:lnSpc>
              <a:spcBef>
                <a:spcPts val="1200"/>
              </a:spcBef>
              <a:buSzPct val="95000"/>
              <a:buChar char="-"/>
              <a:defRPr sz="4400">
                <a:solidFill>
                  <a:schemeClr val="accent5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Computational</a:t>
            </a:r>
          </a:p>
          <a:p>
            <a:pPr algn="l" defTabSz="457200">
              <a:lnSpc>
                <a:spcPct val="120000"/>
              </a:lnSpc>
              <a:spcBef>
                <a:spcPts val="1200"/>
              </a:spcBef>
              <a:defRPr sz="4400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     - useful and precise</a:t>
            </a:r>
          </a:p>
          <a:p>
            <a:pPr algn="l" defTabSz="457200">
              <a:lnSpc>
                <a:spcPct val="120000"/>
              </a:lnSpc>
              <a:spcBef>
                <a:spcPts val="1200"/>
              </a:spcBef>
              <a:defRPr sz="4400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     - one type of these techniques</a:t>
            </a:r>
          </a:p>
          <a:p>
            <a:pPr algn="l" defTabSz="457200">
              <a:lnSpc>
                <a:spcPct val="120000"/>
              </a:lnSpc>
              <a:spcBef>
                <a:spcPts val="1200"/>
              </a:spcBef>
              <a:defRPr sz="4400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        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-</a:t>
            </a:r>
            <a:r>
              <a:t> 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Network-based approaches</a:t>
            </a:r>
          </a:p>
        </p:txBody>
      </p:sp>
      <p:sp>
        <p:nvSpPr>
          <p:cNvPr id="157" name="Page 4 of 13"/>
          <p:cNvSpPr txBox="1"/>
          <p:nvPr/>
        </p:nvSpPr>
        <p:spPr>
          <a:xfrm>
            <a:off x="10721340" y="12690632"/>
            <a:ext cx="2941321" cy="7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Page 4 of 13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- Related Work"/>
          <p:cNvSpPr txBox="1">
            <a:spLocks noGrp="1"/>
          </p:cNvSpPr>
          <p:nvPr>
            <p:ph type="title"/>
          </p:nvPr>
        </p:nvSpPr>
        <p:spPr>
          <a:xfrm>
            <a:off x="1932094" y="1617911"/>
            <a:ext cx="5868495" cy="1589004"/>
          </a:xfrm>
          <a:prstGeom prst="rect">
            <a:avLst/>
          </a:prstGeom>
        </p:spPr>
        <p:txBody>
          <a:bodyPr/>
          <a:lstStyle>
            <a:lvl1pPr algn="l">
              <a:defRPr sz="6000" i="1"/>
            </a:lvl1pPr>
          </a:lstStyle>
          <a:p>
            <a:r>
              <a:t>- Related Work</a:t>
            </a:r>
          </a:p>
        </p:txBody>
      </p:sp>
      <p:sp>
        <p:nvSpPr>
          <p:cNvPr id="160" name="The Fifth Iranian Conference on Signal Processing and Intelligent Systems (ICSPIS 2019)"/>
          <p:cNvSpPr txBox="1"/>
          <p:nvPr/>
        </p:nvSpPr>
        <p:spPr>
          <a:xfrm>
            <a:off x="1478684" y="529238"/>
            <a:ext cx="2142663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900"/>
              </a:lnSpc>
              <a:defRPr sz="3800">
                <a:solidFill>
                  <a:srgbClr val="00794D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The Fifth Iranian Conference on Signal Processing and Intelligent Systems (ICSPIS 2019)</a:t>
            </a:r>
          </a:p>
        </p:txBody>
      </p:sp>
      <p:sp>
        <p:nvSpPr>
          <p:cNvPr id="161" name="- The most renowned methods introduced to recognize DTIs"/>
          <p:cNvSpPr txBox="1"/>
          <p:nvPr/>
        </p:nvSpPr>
        <p:spPr>
          <a:xfrm>
            <a:off x="2518485" y="3597087"/>
            <a:ext cx="1504736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6600"/>
              </a:lnSpc>
              <a:spcBef>
                <a:spcPts val="1200"/>
              </a:spcBef>
              <a:defRPr sz="4333">
                <a:solidFill>
                  <a:schemeClr val="accent1">
                    <a:hueOff val="434483"/>
                    <a:satOff val="2314"/>
                    <a:lumOff val="-10392"/>
                  </a:schemeClr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- The most renowned methods introduced to recognize DTIs              </a:t>
            </a:r>
          </a:p>
        </p:txBody>
      </p:sp>
      <p:sp>
        <p:nvSpPr>
          <p:cNvPr id="162" name="Page 5 of 13"/>
          <p:cNvSpPr txBox="1"/>
          <p:nvPr/>
        </p:nvSpPr>
        <p:spPr>
          <a:xfrm>
            <a:off x="10721340" y="12690632"/>
            <a:ext cx="2941321" cy="7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Page 5 of 13</a:t>
            </a:r>
          </a:p>
        </p:txBody>
      </p:sp>
      <p:sp>
        <p:nvSpPr>
          <p:cNvPr id="163" name="Homogeneous Networks…"/>
          <p:cNvSpPr txBox="1"/>
          <p:nvPr/>
        </p:nvSpPr>
        <p:spPr>
          <a:xfrm>
            <a:off x="2684737" y="5089509"/>
            <a:ext cx="20081326" cy="687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292" indent="-609292" algn="l" defTabSz="457200">
              <a:lnSpc>
                <a:spcPts val="6600"/>
              </a:lnSpc>
              <a:spcBef>
                <a:spcPts val="1200"/>
              </a:spcBef>
              <a:buSzPct val="95000"/>
              <a:buChar char="•"/>
              <a:defRPr sz="4333">
                <a:solidFill>
                  <a:schemeClr val="accent5">
                    <a:satOff val="3041"/>
                    <a:lumOff val="6293"/>
                  </a:schemeClr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Homogeneous Networks</a:t>
            </a:r>
          </a:p>
          <a:p>
            <a:pPr algn="l" defTabSz="457200">
              <a:lnSpc>
                <a:spcPts val="5800"/>
              </a:lnSpc>
              <a:spcBef>
                <a:spcPts val="1200"/>
              </a:spcBef>
              <a:defRPr sz="3633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     - B. Perozzi et al. </a:t>
            </a:r>
            <a:r>
              <a:rPr b="1"/>
              <a:t>Deepwalk</a:t>
            </a:r>
            <a:r>
              <a:t>: Online learning of social representations.</a:t>
            </a:r>
            <a:br/>
            <a:r>
              <a:t>     - J. Tang et al. </a:t>
            </a:r>
            <a:r>
              <a:rPr b="1"/>
              <a:t>Line</a:t>
            </a:r>
            <a:r>
              <a:t>: Large-scale information network embedding.</a:t>
            </a:r>
            <a:br/>
            <a:r>
              <a:t>     - A. Grover and J. Leskovec, </a:t>
            </a:r>
            <a:r>
              <a:rPr b="1"/>
              <a:t>node2vec</a:t>
            </a:r>
            <a:r>
              <a:t>: Scalable feature learning for networks.</a:t>
            </a:r>
            <a:br/>
            <a:endParaRPr sz="1200"/>
          </a:p>
          <a:p>
            <a:pPr marL="609292" indent="-609292" algn="l" defTabSz="457200">
              <a:lnSpc>
                <a:spcPts val="6600"/>
              </a:lnSpc>
              <a:spcBef>
                <a:spcPts val="1200"/>
              </a:spcBef>
              <a:buSzPct val="95000"/>
              <a:buChar char="•"/>
              <a:defRPr sz="4333">
                <a:solidFill>
                  <a:schemeClr val="accent5">
                    <a:satOff val="3041"/>
                    <a:lumOff val="6293"/>
                  </a:schemeClr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Bipartite Models </a:t>
            </a:r>
          </a:p>
          <a:p>
            <a:pPr algn="l" defTabSz="457200">
              <a:lnSpc>
                <a:spcPts val="5800"/>
              </a:lnSpc>
              <a:spcBef>
                <a:spcPts val="1200"/>
              </a:spcBef>
              <a:defRPr sz="3633">
                <a:solidFill>
                  <a:schemeClr val="accent5">
                    <a:satOff val="3041"/>
                    <a:lumOff val="6293"/>
                  </a:schemeClr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  </a:t>
            </a:r>
            <a:r>
              <a:rPr>
                <a:solidFill>
                  <a:schemeClr val="accent6"/>
                </a:solidFill>
              </a:rPr>
              <a:t> - K. Bleakley and Y. Yamanishi, </a:t>
            </a:r>
            <a:r>
              <a:rPr b="1">
                <a:solidFill>
                  <a:schemeClr val="accent6"/>
                </a:solidFill>
              </a:rPr>
              <a:t>Supervised</a:t>
            </a:r>
            <a:r>
              <a:rPr>
                <a:solidFill>
                  <a:schemeClr val="accent6"/>
                </a:solidFill>
              </a:rPr>
              <a:t> prediction of drug–target interactions                </a:t>
            </a:r>
          </a:p>
          <a:p>
            <a:pPr algn="l" defTabSz="457200">
              <a:lnSpc>
                <a:spcPts val="5800"/>
              </a:lnSpc>
              <a:spcBef>
                <a:spcPts val="1200"/>
              </a:spcBef>
              <a:defRPr sz="3633">
                <a:solidFill>
                  <a:schemeClr val="accent5">
                    <a:satOff val="3041"/>
                    <a:lumOff val="6293"/>
                  </a:schemeClr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chemeClr val="accent6"/>
                </a:solidFill>
              </a:rPr>
              <a:t>      </a:t>
            </a:r>
            <a:r>
              <a:rPr b="1">
                <a:solidFill>
                  <a:schemeClr val="accent6"/>
                </a:solidFill>
              </a:rPr>
              <a:t>using bipartite local models</a:t>
            </a:r>
            <a:r>
              <a:rPr>
                <a:solidFill>
                  <a:schemeClr val="accent6"/>
                </a:solidFill>
              </a:rPr>
              <a:t>.</a:t>
            </a:r>
          </a:p>
          <a:p>
            <a:pPr algn="l" defTabSz="457200">
              <a:lnSpc>
                <a:spcPts val="5800"/>
              </a:lnSpc>
              <a:spcBef>
                <a:spcPts val="1200"/>
              </a:spcBef>
              <a:defRPr sz="3633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    - J.-P. Mei, C.-K. Kwoh, P. Yang, X.-L. Li, and J. Zheng, Drug–target interaction</a:t>
            </a:r>
          </a:p>
          <a:p>
            <a:pPr algn="l" defTabSz="457200">
              <a:lnSpc>
                <a:spcPts val="5800"/>
              </a:lnSpc>
              <a:spcBef>
                <a:spcPts val="1200"/>
              </a:spcBef>
              <a:defRPr sz="4333">
                <a:solidFill>
                  <a:schemeClr val="accent5">
                    <a:satOff val="3041"/>
                    <a:lumOff val="6293"/>
                  </a:schemeClr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sz="3633">
                <a:solidFill>
                  <a:schemeClr val="accent6"/>
                </a:solidFill>
              </a:rPr>
              <a:t>      prediction by learning from </a:t>
            </a:r>
            <a:r>
              <a:rPr sz="3633" b="1">
                <a:solidFill>
                  <a:schemeClr val="accent6"/>
                </a:solidFill>
              </a:rPr>
              <a:t>local information and neighbors</a:t>
            </a:r>
            <a:r>
              <a:rPr sz="3633">
                <a:solidFill>
                  <a:schemeClr val="accent6"/>
                </a:solidFill>
              </a:rPr>
              <a:t>.</a:t>
            </a:r>
            <a:r>
              <a:rPr sz="1200"/>
              <a:t/>
            </a:r>
            <a:br>
              <a:rPr sz="1200"/>
            </a:br>
            <a:endParaRPr sz="120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- Related Work"/>
          <p:cNvSpPr txBox="1">
            <a:spLocks noGrp="1"/>
          </p:cNvSpPr>
          <p:nvPr>
            <p:ph type="title"/>
          </p:nvPr>
        </p:nvSpPr>
        <p:spPr>
          <a:xfrm>
            <a:off x="1932094" y="1617911"/>
            <a:ext cx="5868495" cy="1589004"/>
          </a:xfrm>
          <a:prstGeom prst="rect">
            <a:avLst/>
          </a:prstGeom>
        </p:spPr>
        <p:txBody>
          <a:bodyPr/>
          <a:lstStyle>
            <a:lvl1pPr algn="l">
              <a:defRPr sz="6000" i="1"/>
            </a:lvl1pPr>
          </a:lstStyle>
          <a:p>
            <a:r>
              <a:t>- Related Work</a:t>
            </a:r>
          </a:p>
        </p:txBody>
      </p:sp>
      <p:sp>
        <p:nvSpPr>
          <p:cNvPr id="166" name="The Fifth Iranian Conference on Signal Processing and Intelligent Systems (ICSPIS 2019)"/>
          <p:cNvSpPr txBox="1"/>
          <p:nvPr/>
        </p:nvSpPr>
        <p:spPr>
          <a:xfrm>
            <a:off x="1478684" y="529238"/>
            <a:ext cx="2142663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900"/>
              </a:lnSpc>
              <a:defRPr sz="3800">
                <a:solidFill>
                  <a:srgbClr val="00794D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The Fifth Iranian Conference on Signal Processing and Intelligent Systems (ICSPIS 2019)</a:t>
            </a:r>
          </a:p>
        </p:txBody>
      </p:sp>
      <p:sp>
        <p:nvSpPr>
          <p:cNvPr id="167" name="Other methods"/>
          <p:cNvSpPr txBox="1"/>
          <p:nvPr/>
        </p:nvSpPr>
        <p:spPr>
          <a:xfrm>
            <a:off x="2518485" y="3597087"/>
            <a:ext cx="1504736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292" indent="-609292" algn="l" defTabSz="457200">
              <a:lnSpc>
                <a:spcPts val="6600"/>
              </a:lnSpc>
              <a:spcBef>
                <a:spcPts val="1200"/>
              </a:spcBef>
              <a:buSzPct val="95000"/>
              <a:buChar char="•"/>
              <a:defRPr sz="4333">
                <a:solidFill>
                  <a:schemeClr val="accent5">
                    <a:satOff val="3041"/>
                    <a:lumOff val="6293"/>
                  </a:schemeClr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Other methods</a:t>
            </a:r>
          </a:p>
        </p:txBody>
      </p:sp>
      <p:sp>
        <p:nvSpPr>
          <p:cNvPr id="168" name="Page 6 of 13"/>
          <p:cNvSpPr txBox="1"/>
          <p:nvPr/>
        </p:nvSpPr>
        <p:spPr>
          <a:xfrm>
            <a:off x="10721340" y="12690632"/>
            <a:ext cx="2941321" cy="7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Page 6 of 13</a:t>
            </a:r>
          </a:p>
        </p:txBody>
      </p:sp>
      <p:sp>
        <p:nvSpPr>
          <p:cNvPr id="169" name="Z. Xia et al.  : Develop a semi-supervised learning approach named NetLapRLS that used a large number of unlabeled data in addition to the existing labeled data…"/>
          <p:cNvSpPr txBox="1"/>
          <p:nvPr/>
        </p:nvSpPr>
        <p:spPr>
          <a:xfrm>
            <a:off x="2646340" y="4660900"/>
            <a:ext cx="20822922" cy="660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3700">
                <a:solidFill>
                  <a:schemeClr val="accent5">
                    <a:satOff val="3041"/>
                    <a:lumOff val="6293"/>
                  </a:schemeClr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/>
            </a:r>
            <a:br/>
            <a:endParaRPr/>
          </a:p>
          <a:p>
            <a:pPr algn="l" defTabSz="457200">
              <a:spcBef>
                <a:spcPts val="1200"/>
              </a:spcBef>
              <a:defRPr sz="3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b="1">
                <a:solidFill>
                  <a:schemeClr val="accent5"/>
                </a:solidFill>
              </a:rPr>
              <a:t>Z. Xia et al. </a:t>
            </a:r>
            <a:r>
              <a:t> </a:t>
            </a:r>
            <a:r>
              <a:rPr>
                <a:solidFill>
                  <a:schemeClr val="accent6"/>
                </a:solidFill>
              </a:rPr>
              <a:t>: Develop a </a:t>
            </a:r>
            <a:r>
              <a:rPr b="1">
                <a:solidFill>
                  <a:schemeClr val="accent6"/>
                </a:solidFill>
              </a:rPr>
              <a:t>semi-supervised learning</a:t>
            </a:r>
            <a:r>
              <a:rPr>
                <a:solidFill>
                  <a:schemeClr val="accent6"/>
                </a:solidFill>
              </a:rPr>
              <a:t> approach named </a:t>
            </a:r>
            <a:r>
              <a:rPr b="1">
                <a:solidFill>
                  <a:schemeClr val="accent6"/>
                </a:solidFill>
              </a:rPr>
              <a:t>NetLapRLS</a:t>
            </a:r>
            <a:r>
              <a:rPr>
                <a:solidFill>
                  <a:schemeClr val="accent6"/>
                </a:solidFill>
              </a:rPr>
              <a:t> that used a large number of unlabeled data in addition to the existing labeled data </a:t>
            </a:r>
          </a:p>
          <a:p>
            <a:pPr algn="l" defTabSz="457200">
              <a:spcBef>
                <a:spcPts val="1200"/>
              </a:spcBef>
              <a:defRPr sz="37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endParaRPr>
              <a:solidFill>
                <a:schemeClr val="accent6"/>
              </a:solidFill>
            </a:endParaRPr>
          </a:p>
          <a:p>
            <a:pPr algn="l" defTabSz="457200">
              <a:lnSpc>
                <a:spcPts val="5900"/>
              </a:lnSpc>
              <a:spcBef>
                <a:spcPts val="1200"/>
              </a:spcBef>
              <a:defRPr sz="3733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b="1">
                <a:solidFill>
                  <a:schemeClr val="accent5"/>
                </a:solidFill>
              </a:rPr>
              <a:t>van Laarhoven. et al </a:t>
            </a:r>
            <a:r>
              <a:rPr>
                <a:solidFill>
                  <a:schemeClr val="accent6"/>
                </a:solidFill>
              </a:rPr>
              <a:t>: </a:t>
            </a:r>
            <a:r>
              <a:rPr b="1">
                <a:solidFill>
                  <a:schemeClr val="accent6"/>
                </a:solidFill>
              </a:rPr>
              <a:t>Gaussian interaction profile</a:t>
            </a:r>
            <a:r>
              <a:rPr>
                <a:solidFill>
                  <a:schemeClr val="accent6"/>
                </a:solidFill>
              </a:rPr>
              <a:t> (GIP) is a </a:t>
            </a:r>
            <a:r>
              <a:rPr b="1">
                <a:solidFill>
                  <a:schemeClr val="accent6"/>
                </a:solidFill>
              </a:rPr>
              <a:t>kernel-based method</a:t>
            </a:r>
            <a:r>
              <a:rPr>
                <a:solidFill>
                  <a:schemeClr val="accent6"/>
                </a:solidFill>
              </a:rPr>
              <a:t> to predict DTIs</a:t>
            </a:r>
          </a:p>
          <a:p>
            <a:pPr algn="l" defTabSz="457200">
              <a:lnSpc>
                <a:spcPts val="5900"/>
              </a:lnSpc>
              <a:spcBef>
                <a:spcPts val="1200"/>
              </a:spcBef>
              <a:defRPr sz="3733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endParaRPr>
              <a:solidFill>
                <a:schemeClr val="accent6"/>
              </a:solidFill>
            </a:endParaRPr>
          </a:p>
          <a:p>
            <a:pPr algn="l" defTabSz="457200">
              <a:lnSpc>
                <a:spcPts val="5700"/>
              </a:lnSpc>
              <a:spcBef>
                <a:spcPts val="1200"/>
              </a:spcBef>
              <a:defRPr sz="3733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b="1">
                <a:solidFill>
                  <a:schemeClr val="accent5"/>
                </a:solidFill>
              </a:rPr>
              <a:t>Y.Wang and J.Zeng</a:t>
            </a:r>
            <a:r>
              <a:t> </a:t>
            </a:r>
            <a:r>
              <a:rPr>
                <a:solidFill>
                  <a:schemeClr val="accent6"/>
                </a:solidFill>
              </a:rPr>
              <a:t>: The </a:t>
            </a:r>
            <a:r>
              <a:rPr b="1">
                <a:solidFill>
                  <a:schemeClr val="accent6"/>
                </a:solidFill>
              </a:rPr>
              <a:t>first machine learning method </a:t>
            </a:r>
            <a:r>
              <a:rPr>
                <a:solidFill>
                  <a:schemeClr val="accent6"/>
                </a:solidFill>
              </a:rPr>
              <a:t>that was a </a:t>
            </a:r>
            <a:r>
              <a:rPr b="1">
                <a:solidFill>
                  <a:schemeClr val="accent6"/>
                </a:solidFill>
              </a:rPr>
              <a:t>two-layer graphical model</a:t>
            </a:r>
            <a:r>
              <a:rPr>
                <a:solidFill>
                  <a:schemeClr val="accent6"/>
                </a:solidFill>
              </a:rPr>
              <a:t> named restricted Boltzmann machine (</a:t>
            </a:r>
            <a:r>
              <a:rPr b="1">
                <a:solidFill>
                  <a:schemeClr val="accent6"/>
                </a:solidFill>
              </a:rPr>
              <a:t>RBM</a:t>
            </a:r>
            <a:r>
              <a:rPr>
                <a:solidFill>
                  <a:schemeClr val="accent6"/>
                </a:solidFill>
              </a:rPr>
              <a:t>)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- Related Work"/>
          <p:cNvSpPr txBox="1">
            <a:spLocks noGrp="1"/>
          </p:cNvSpPr>
          <p:nvPr>
            <p:ph type="title"/>
          </p:nvPr>
        </p:nvSpPr>
        <p:spPr>
          <a:xfrm>
            <a:off x="1932094" y="1617911"/>
            <a:ext cx="5868495" cy="1589004"/>
          </a:xfrm>
          <a:prstGeom prst="rect">
            <a:avLst/>
          </a:prstGeom>
        </p:spPr>
        <p:txBody>
          <a:bodyPr/>
          <a:lstStyle>
            <a:lvl1pPr algn="l">
              <a:defRPr sz="6000" i="1"/>
            </a:lvl1pPr>
          </a:lstStyle>
          <a:p>
            <a:r>
              <a:t>- Related Work</a:t>
            </a:r>
          </a:p>
        </p:txBody>
      </p:sp>
      <p:sp>
        <p:nvSpPr>
          <p:cNvPr id="172" name="The Fifth Iranian Conference on Signal Processing and Intelligent Systems (ICSPIS 2019)"/>
          <p:cNvSpPr txBox="1"/>
          <p:nvPr/>
        </p:nvSpPr>
        <p:spPr>
          <a:xfrm>
            <a:off x="1478684" y="529238"/>
            <a:ext cx="2142663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900"/>
              </a:lnSpc>
              <a:defRPr sz="3800">
                <a:solidFill>
                  <a:srgbClr val="00794D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The Fifth Iranian Conference on Signal Processing and Intelligent Systems (ICSPIS 2019)</a:t>
            </a:r>
          </a:p>
        </p:txBody>
      </p:sp>
      <p:sp>
        <p:nvSpPr>
          <p:cNvPr id="173" name="Heterogeneous Network based"/>
          <p:cNvSpPr txBox="1"/>
          <p:nvPr/>
        </p:nvSpPr>
        <p:spPr>
          <a:xfrm>
            <a:off x="2518485" y="3597087"/>
            <a:ext cx="1504736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09292" indent="-609292" algn="l" defTabSz="457200">
              <a:lnSpc>
                <a:spcPts val="6600"/>
              </a:lnSpc>
              <a:spcBef>
                <a:spcPts val="1200"/>
              </a:spcBef>
              <a:buSzPct val="95000"/>
              <a:buChar char="•"/>
              <a:defRPr sz="4333">
                <a:solidFill>
                  <a:schemeClr val="accent5">
                    <a:satOff val="3041"/>
                    <a:lumOff val="6293"/>
                  </a:schemeClr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Heterogeneous Network based</a:t>
            </a:r>
          </a:p>
        </p:txBody>
      </p:sp>
      <p:sp>
        <p:nvSpPr>
          <p:cNvPr id="174" name="Page 7 of 13"/>
          <p:cNvSpPr txBox="1"/>
          <p:nvPr/>
        </p:nvSpPr>
        <p:spPr>
          <a:xfrm>
            <a:off x="10721340" y="12690632"/>
            <a:ext cx="2941321" cy="7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Page 7 of 13</a:t>
            </a:r>
          </a:p>
        </p:txBody>
      </p:sp>
      <p:sp>
        <p:nvSpPr>
          <p:cNvPr id="175" name="Y. Dong et al. : metapath2vec: Scalable representation learning for heterogeneous networks"/>
          <p:cNvSpPr txBox="1"/>
          <p:nvPr/>
        </p:nvSpPr>
        <p:spPr>
          <a:xfrm>
            <a:off x="3290813" y="4749259"/>
            <a:ext cx="1780237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800"/>
              </a:lnSpc>
              <a:spcBef>
                <a:spcPts val="1200"/>
              </a:spcBef>
              <a:defRPr sz="3766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solidFill>
                  <a:schemeClr val="accent6"/>
                </a:solidFill>
              </a:rPr>
              <a:t>Y. Dong et al. : </a:t>
            </a:r>
            <a:r>
              <a:rPr b="1">
                <a:solidFill>
                  <a:schemeClr val="accent6"/>
                </a:solidFill>
              </a:rPr>
              <a:t>metapath2vec</a:t>
            </a:r>
            <a:r>
              <a:rPr>
                <a:solidFill>
                  <a:schemeClr val="accent6"/>
                </a:solidFill>
              </a:rPr>
              <a:t>: Scalable representation learning for heterogeneous networks</a:t>
            </a:r>
            <a:r>
              <a:t/>
            </a:r>
            <a:br/>
            <a:endParaRPr/>
          </a:p>
        </p:txBody>
      </p:sp>
      <p:sp>
        <p:nvSpPr>
          <p:cNvPr id="176" name="Search"/>
          <p:cNvSpPr/>
          <p:nvPr/>
        </p:nvSpPr>
        <p:spPr>
          <a:xfrm>
            <a:off x="6092714" y="4173389"/>
            <a:ext cx="2629695" cy="3082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0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blipFill>
            <a:blip r:embed="rId2">
              <a:alphaModFix amt="27351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7" name="Arrow"/>
          <p:cNvSpPr/>
          <p:nvPr/>
        </p:nvSpPr>
        <p:spPr>
          <a:xfrm>
            <a:off x="1876836" y="9050146"/>
            <a:ext cx="404277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8" name="Disadvantages"/>
          <p:cNvSpPr txBox="1"/>
          <p:nvPr/>
        </p:nvSpPr>
        <p:spPr>
          <a:xfrm>
            <a:off x="2107932" y="8660166"/>
            <a:ext cx="2859533" cy="623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t>Disadvantages</a:t>
            </a:r>
          </a:p>
        </p:txBody>
      </p:sp>
      <p:pic>
        <p:nvPicPr>
          <p:cNvPr id="179" name="Rounded Rectangle Rounded rectangle" descr="Rounded Rectangle Rounded rectangl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41123" y="7031732"/>
            <a:ext cx="14984388" cy="5306829"/>
          </a:xfrm>
          <a:prstGeom prst="rect">
            <a:avLst/>
          </a:prstGeom>
        </p:spPr>
      </p:pic>
      <p:sp>
        <p:nvSpPr>
          <p:cNvPr id="181" name="Defining metapaths required sufficient and comprehensive knowledge of specialists…"/>
          <p:cNvSpPr txBox="1"/>
          <p:nvPr/>
        </p:nvSpPr>
        <p:spPr>
          <a:xfrm>
            <a:off x="6460503" y="7963660"/>
            <a:ext cx="13823283" cy="344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81050" indent="-781050" algn="l">
              <a:buSzPct val="100000"/>
              <a:buAutoNum type="arabicPeriod"/>
              <a:defRPr sz="3600"/>
            </a:pPr>
            <a:r>
              <a:t>Defining metapaths required sufficient and comprehensive knowledge of specialists</a:t>
            </a:r>
          </a:p>
          <a:p>
            <a:pPr marL="781050" indent="-781050" algn="l">
              <a:buSzPct val="100000"/>
              <a:buAutoNum type="arabicPeriod"/>
              <a:defRPr sz="3600"/>
            </a:pPr>
            <a:r>
              <a:t>Metapath2vec has not considered all of the metapaths at the same time </a:t>
            </a:r>
          </a:p>
          <a:p>
            <a:pPr marL="781050" indent="-781050" algn="l">
              <a:buSzPct val="100000"/>
              <a:buAutoNum type="arabicPeriod"/>
              <a:defRPr sz="3600"/>
            </a:pPr>
            <a:r>
              <a:t>Metapath2vec has not considered edge semantics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- Methodology"/>
          <p:cNvSpPr txBox="1">
            <a:spLocks noGrp="1"/>
          </p:cNvSpPr>
          <p:nvPr>
            <p:ph type="title"/>
          </p:nvPr>
        </p:nvSpPr>
        <p:spPr>
          <a:xfrm>
            <a:off x="1932094" y="1617911"/>
            <a:ext cx="5868495" cy="1589004"/>
          </a:xfrm>
          <a:prstGeom prst="rect">
            <a:avLst/>
          </a:prstGeom>
        </p:spPr>
        <p:txBody>
          <a:bodyPr/>
          <a:lstStyle>
            <a:lvl1pPr algn="l">
              <a:defRPr sz="6000" i="1"/>
            </a:lvl1pPr>
          </a:lstStyle>
          <a:p>
            <a:r>
              <a:t>- Methodology</a:t>
            </a:r>
          </a:p>
        </p:txBody>
      </p:sp>
      <p:sp>
        <p:nvSpPr>
          <p:cNvPr id="184" name="The Fifth Iranian Conference on Signal Processing and Intelligent Systems (ICSPIS 2019)"/>
          <p:cNvSpPr txBox="1"/>
          <p:nvPr/>
        </p:nvSpPr>
        <p:spPr>
          <a:xfrm>
            <a:off x="1478684" y="529238"/>
            <a:ext cx="2142663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900"/>
              </a:lnSpc>
              <a:defRPr sz="3800">
                <a:solidFill>
                  <a:srgbClr val="00794D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The Fifth Iranian Conference on Signal Processing and Intelligent Systems (ICSPIS 2019)</a:t>
            </a:r>
          </a:p>
        </p:txBody>
      </p:sp>
      <p:sp>
        <p:nvSpPr>
          <p:cNvPr id="185" name="Page 8 of 13"/>
          <p:cNvSpPr txBox="1"/>
          <p:nvPr/>
        </p:nvSpPr>
        <p:spPr>
          <a:xfrm>
            <a:off x="10721340" y="12690632"/>
            <a:ext cx="2941321" cy="7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Page 8 of 13</a:t>
            </a:r>
          </a:p>
        </p:txBody>
      </p:sp>
      <p:sp>
        <p:nvSpPr>
          <p:cNvPr id="186" name="Heterogeneous Network based"/>
          <p:cNvSpPr txBox="1"/>
          <p:nvPr/>
        </p:nvSpPr>
        <p:spPr>
          <a:xfrm>
            <a:off x="3290813" y="3578139"/>
            <a:ext cx="1780237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746" indent="-557746" algn="l" defTabSz="457200">
              <a:lnSpc>
                <a:spcPts val="6000"/>
              </a:lnSpc>
              <a:spcBef>
                <a:spcPts val="1200"/>
              </a:spcBef>
              <a:buSzPct val="95000"/>
              <a:buChar char="•"/>
              <a:tabLst>
                <a:tab pos="139700" algn="l"/>
                <a:tab pos="457200" algn="l"/>
              </a:tabLst>
              <a:defRPr sz="3966">
                <a:solidFill>
                  <a:schemeClr val="accent5">
                    <a:satOff val="3041"/>
                    <a:lumOff val="6293"/>
                  </a:schemeClr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Heterogeneous Network based </a:t>
            </a:r>
          </a:p>
        </p:txBody>
      </p:sp>
      <p:sp>
        <p:nvSpPr>
          <p:cNvPr id="187" name="Z. Gao et al. : edge2vec: Representation learning using edge semantics for biomedical knowledge discovery"/>
          <p:cNvSpPr txBox="1"/>
          <p:nvPr/>
        </p:nvSpPr>
        <p:spPr>
          <a:xfrm>
            <a:off x="4374485" y="4660564"/>
            <a:ext cx="18698704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700"/>
              </a:lnSpc>
              <a:spcBef>
                <a:spcPts val="1200"/>
              </a:spcBef>
              <a:defRPr sz="3666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Z. Gao et al. : </a:t>
            </a:r>
            <a:r>
              <a:rPr b="1"/>
              <a:t>edge2vec</a:t>
            </a:r>
            <a:r>
              <a:t>: Representation learning using edge semantics for biomedical knowledge discovery </a:t>
            </a:r>
          </a:p>
        </p:txBody>
      </p:sp>
      <p:pic>
        <p:nvPicPr>
          <p:cNvPr id="191" name="Connection Line" descr="Connection 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6249" y="5736057"/>
            <a:ext cx="1577756" cy="1081016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189" name="This approach considered in addition to node concepts also edge semantics."/>
          <p:cNvSpPr txBox="1"/>
          <p:nvPr/>
        </p:nvSpPr>
        <p:spPr>
          <a:xfrm>
            <a:off x="5169446" y="6037548"/>
            <a:ext cx="13652329" cy="1333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>
                <a:solidFill>
                  <a:schemeClr val="accent6"/>
                </a:solidFill>
              </a:rPr>
              <a:t>This approach considered in addition to node concepts also </a:t>
            </a:r>
            <a:r>
              <a:rPr>
                <a:solidFill>
                  <a:schemeClr val="accent5">
                    <a:satOff val="3041"/>
                    <a:lumOff val="6293"/>
                  </a:schemeClr>
                </a:solidFill>
              </a:rPr>
              <a:t>edge semantics</a:t>
            </a:r>
            <a:r>
              <a:t>.</a:t>
            </a:r>
          </a:p>
        </p:txBody>
      </p:sp>
      <p:pic>
        <p:nvPicPr>
          <p:cNvPr id="190" name="Screen Shot 2019-12-14 at 11.56.08 PM.png" descr="Screen Shot 2019-12-14 at 11.56.0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4318" y="7333414"/>
            <a:ext cx="15622164" cy="5433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- Methodology"/>
          <p:cNvSpPr txBox="1">
            <a:spLocks noGrp="1"/>
          </p:cNvSpPr>
          <p:nvPr>
            <p:ph type="title"/>
          </p:nvPr>
        </p:nvSpPr>
        <p:spPr>
          <a:xfrm>
            <a:off x="1932094" y="1617911"/>
            <a:ext cx="5868495" cy="1589004"/>
          </a:xfrm>
          <a:prstGeom prst="rect">
            <a:avLst/>
          </a:prstGeom>
        </p:spPr>
        <p:txBody>
          <a:bodyPr/>
          <a:lstStyle>
            <a:lvl1pPr algn="l">
              <a:defRPr sz="6000" i="1"/>
            </a:lvl1pPr>
          </a:lstStyle>
          <a:p>
            <a:r>
              <a:t>- Methodology</a:t>
            </a:r>
          </a:p>
        </p:txBody>
      </p:sp>
      <p:sp>
        <p:nvSpPr>
          <p:cNvPr id="194" name="The Fifth Iranian Conference on Signal Processing and Intelligent Systems (ICSPIS 2019)"/>
          <p:cNvSpPr txBox="1"/>
          <p:nvPr/>
        </p:nvSpPr>
        <p:spPr>
          <a:xfrm>
            <a:off x="1478684" y="529238"/>
            <a:ext cx="2142663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900"/>
              </a:lnSpc>
              <a:defRPr sz="3800">
                <a:solidFill>
                  <a:srgbClr val="00794D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The Fifth Iranian Conference on Signal Processing and Intelligent Systems (ICSPIS 2019)</a:t>
            </a:r>
          </a:p>
        </p:txBody>
      </p:sp>
      <p:sp>
        <p:nvSpPr>
          <p:cNvPr id="195" name="Page 9 of 13"/>
          <p:cNvSpPr txBox="1"/>
          <p:nvPr/>
        </p:nvSpPr>
        <p:spPr>
          <a:xfrm>
            <a:off x="10721340" y="12690632"/>
            <a:ext cx="2941321" cy="7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Page 9 of 13</a:t>
            </a:r>
          </a:p>
        </p:txBody>
      </p:sp>
      <p:pic>
        <p:nvPicPr>
          <p:cNvPr id="196" name="Screen Shot 2019-12-15 at 12.00.10 AM.png" descr="Screen Shot 2019-12-15 at 12.00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8917" y="2901599"/>
            <a:ext cx="19526166" cy="9781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LinenBook">
  <a:themeElements>
    <a:clrScheme name="LinenBook">
      <a:dk1>
        <a:srgbClr val="363929"/>
      </a:dk1>
      <a:lt1>
        <a:srgbClr val="181039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inenBook">
  <a:themeElements>
    <a:clrScheme name="LinenBook">
      <a:dk1>
        <a:srgbClr val="000000"/>
      </a:dk1>
      <a:lt1>
        <a:srgbClr val="FFFFFF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591</Words>
  <Application>Microsoft Macintosh PowerPoint</Application>
  <PresentationFormat>Custom</PresentationFormat>
  <Paragraphs>122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Helvetica Neue</vt:lpstr>
      <vt:lpstr>Optima</vt:lpstr>
      <vt:lpstr>Times</vt:lpstr>
      <vt:lpstr>LinenBook</vt:lpstr>
      <vt:lpstr>Drug-target interaction prediction using Edge2vec Algorithm on the heterogeneous network via SVM </vt:lpstr>
      <vt:lpstr>PowerPoint Presentation</vt:lpstr>
      <vt:lpstr>- Introduction</vt:lpstr>
      <vt:lpstr>- Introduction</vt:lpstr>
      <vt:lpstr>- Related Work</vt:lpstr>
      <vt:lpstr>- Related Work</vt:lpstr>
      <vt:lpstr>- Related Work</vt:lpstr>
      <vt:lpstr>- Methodology</vt:lpstr>
      <vt:lpstr>- Methodology</vt:lpstr>
      <vt:lpstr>- Experimental Result</vt:lpstr>
      <vt:lpstr>- Experimental Result</vt:lpstr>
      <vt:lpstr>- Experimental Result</vt:lpstr>
      <vt:lpstr>- Conclusion And Future Work</vt:lpstr>
      <vt:lpstr>THE END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Drug-target interaction prediction using Edge2vec Algorithm on the heterogeneous network via SVM </dc:title>
  <cp:lastModifiedBy>fatemeh fattahi</cp:lastModifiedBy>
  <cp:revision>2</cp:revision>
  <dcterms:modified xsi:type="dcterms:W3CDTF">2019-12-16T18:03:52Z</dcterms:modified>
</cp:coreProperties>
</file>